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76" r:id="rId2"/>
    <p:sldId id="277" r:id="rId3"/>
    <p:sldId id="282" r:id="rId4"/>
    <p:sldId id="283" r:id="rId5"/>
    <p:sldId id="280" r:id="rId6"/>
  </p:sldIdLst>
  <p:sldSz cx="12192000" cy="6858000"/>
  <p:notesSz cx="6792913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B81"/>
    <a:srgbClr val="EEECE1"/>
    <a:srgbClr val="96DACC"/>
    <a:srgbClr val="1F4E79"/>
    <a:srgbClr val="0177FF"/>
    <a:srgbClr val="010243"/>
    <a:srgbClr val="E62125"/>
    <a:srgbClr val="2A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A5131-3966-42B7-9412-28B1421F15E7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4013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32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100" y="9428163"/>
            <a:ext cx="29432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D534E-B748-4060-90AC-CD239CAF3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966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D9F3-EE6F-49CD-93EA-18913B516885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2343-F5FF-4D2C-9BBA-065C8FBA2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522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D9F3-EE6F-49CD-93EA-18913B516885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2343-F5FF-4D2C-9BBA-065C8FBA2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07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D9F3-EE6F-49CD-93EA-18913B516885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2343-F5FF-4D2C-9BBA-065C8FBA2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03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D9F3-EE6F-49CD-93EA-18913B516885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2343-F5FF-4D2C-9BBA-065C8FBA2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97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D9F3-EE6F-49CD-93EA-18913B516885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2343-F5FF-4D2C-9BBA-065C8FBA2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977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D9F3-EE6F-49CD-93EA-18913B516885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2343-F5FF-4D2C-9BBA-065C8FBA2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509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D9F3-EE6F-49CD-93EA-18913B516885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2343-F5FF-4D2C-9BBA-065C8FBA2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574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D9F3-EE6F-49CD-93EA-18913B516885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2343-F5FF-4D2C-9BBA-065C8FBA2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150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D9F3-EE6F-49CD-93EA-18913B516885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2343-F5FF-4D2C-9BBA-065C8FBA2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905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D9F3-EE6F-49CD-93EA-18913B516885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2343-F5FF-4D2C-9BBA-065C8FBA2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605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D9F3-EE6F-49CD-93EA-18913B516885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2343-F5FF-4D2C-9BBA-065C8FBA2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27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7D9F3-EE6F-49CD-93EA-18913B516885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C2343-F5FF-4D2C-9BBA-065C8FBA2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20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068944" y="4257494"/>
            <a:ext cx="5880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dk1"/>
                </a:solidFill>
                <a:latin typeface="Europe" panose="020B7200000000000000" pitchFamily="34" charset="0"/>
              </a:rPr>
              <a:t>Оренбургская </a:t>
            </a:r>
            <a:r>
              <a:rPr lang="ru-RU" sz="2000" b="1" dirty="0" smtClean="0">
                <a:solidFill>
                  <a:schemeClr val="dk1"/>
                </a:solidFill>
                <a:latin typeface="Europe" panose="020B7200000000000000" pitchFamily="34" charset="0"/>
              </a:rPr>
              <a:t>область</a:t>
            </a:r>
          </a:p>
          <a:p>
            <a:r>
              <a:rPr lang="ru-RU" sz="2000" b="1" dirty="0" smtClean="0">
                <a:solidFill>
                  <a:schemeClr val="dk1"/>
                </a:solidFill>
                <a:latin typeface="Europe" panose="020B7200000000000000" pitchFamily="34" charset="0"/>
              </a:rPr>
              <a:t>2025 г.</a:t>
            </a:r>
            <a:endParaRPr lang="ru-RU" sz="2000" b="1" dirty="0">
              <a:solidFill>
                <a:schemeClr val="dk1"/>
              </a:solidFill>
              <a:latin typeface="Europe" panose="020B7200000000000000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9982" y="2232167"/>
            <a:ext cx="1034895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dk1"/>
                </a:solidFill>
                <a:latin typeface="Europe" panose="020B7200000000000000" pitchFamily="34" charset="0"/>
              </a:rPr>
              <a:t>«Реализация направлений, соответствующих программе</a:t>
            </a:r>
          </a:p>
          <a:p>
            <a:pPr algn="ctr"/>
            <a:r>
              <a:rPr lang="ru-RU" sz="2000" b="1" dirty="0">
                <a:solidFill>
                  <a:schemeClr val="dk1"/>
                </a:solidFill>
                <a:latin typeface="Europe" panose="020B7200000000000000" pitchFamily="34" charset="0"/>
              </a:rPr>
              <a:t>создания и развития селекционно-семеноводческого центра в области</a:t>
            </a:r>
          </a:p>
          <a:p>
            <a:pPr algn="ctr"/>
            <a:r>
              <a:rPr lang="ru-RU" sz="2000" b="1" dirty="0">
                <a:solidFill>
                  <a:schemeClr val="dk1"/>
                </a:solidFill>
                <a:latin typeface="Europe" panose="020B7200000000000000" pitchFamily="34" charset="0"/>
              </a:rPr>
              <a:t>сельского хозяйства для создания и внедрения в агропромышленный</a:t>
            </a:r>
          </a:p>
          <a:p>
            <a:pPr algn="ctr"/>
            <a:r>
              <a:rPr lang="ru-RU" sz="2000" b="1" dirty="0">
                <a:solidFill>
                  <a:schemeClr val="dk1"/>
                </a:solidFill>
                <a:latin typeface="Europe" panose="020B7200000000000000" pitchFamily="34" charset="0"/>
              </a:rPr>
              <a:t>комплекс современных технологий на основе собственных разработок</a:t>
            </a:r>
          </a:p>
          <a:p>
            <a:pPr algn="ctr"/>
            <a:r>
              <a:rPr lang="ru-RU" sz="2000" b="1" dirty="0">
                <a:solidFill>
                  <a:schemeClr val="dk1"/>
                </a:solidFill>
                <a:latin typeface="Europe" panose="020B7200000000000000" pitchFamily="34" charset="0"/>
              </a:rPr>
              <a:t>научных и образовательных организаций»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0C2FB615-E119-4D9E-A874-6B5E49615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970461"/>
              </p:ext>
            </p:extLst>
          </p:nvPr>
        </p:nvGraphicFramePr>
        <p:xfrm>
          <a:off x="7390714" y="5649068"/>
          <a:ext cx="4416262" cy="1138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6262">
                  <a:extLst>
                    <a:ext uri="{9D8B030D-6E8A-4147-A177-3AD203B41FA5}">
                      <a16:colId xmlns:a16="http://schemas.microsoft.com/office/drawing/2014/main" val="3990974533"/>
                    </a:ext>
                  </a:extLst>
                </a:gridCol>
              </a:tblGrid>
              <a:tr h="43923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Директор ФНЦ БСТ РАН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Лебедев Святослав Валерьевич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Europe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295542"/>
                  </a:ext>
                </a:extLst>
              </a:tr>
              <a:tr h="322650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500"/>
                        </a:lnSpc>
                        <a:buFont typeface="Arial" panose="020B0604020202020204" pitchFamily="34" charset="0"/>
                        <a:buNone/>
                      </a:pP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078103"/>
                  </a:ext>
                </a:extLst>
              </a:tr>
              <a:tr h="205977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663973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40391" y="390226"/>
            <a:ext cx="7332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143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Федеральный научный центр</a:t>
            </a:r>
          </a:p>
          <a:p>
            <a:r>
              <a:rPr lang="ru-RU" sz="2000" b="1" dirty="0">
                <a:solidFill>
                  <a:srgbClr val="2143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Биологических систем и агротехнологий </a:t>
            </a:r>
          </a:p>
          <a:p>
            <a:r>
              <a:rPr lang="ru-RU" sz="2000" b="1" dirty="0">
                <a:solidFill>
                  <a:srgbClr val="2143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Российской академии наук</a:t>
            </a:r>
          </a:p>
        </p:txBody>
      </p:sp>
      <p:pic>
        <p:nvPicPr>
          <p:cNvPr id="10" name="Picture 7" descr="D:\Документы\Для конфренции октябрь\Символы\на прозрачно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05" y="0"/>
            <a:ext cx="1183702" cy="181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5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44F5C5B-629A-4995-B9D7-F88479EB6681}"/>
              </a:ext>
            </a:extLst>
          </p:cNvPr>
          <p:cNvSpPr txBox="1"/>
          <p:nvPr/>
        </p:nvSpPr>
        <p:spPr>
          <a:xfrm>
            <a:off x="637124" y="142875"/>
            <a:ext cx="10850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>
              <a:tabLst>
                <a:tab pos="10226675" algn="l"/>
              </a:tabLst>
            </a:pPr>
            <a:r>
              <a:rPr lang="ru-RU" sz="2400" b="1" cap="all" dirty="0">
                <a:solidFill>
                  <a:srgbClr val="283B81"/>
                </a:solidFill>
                <a:latin typeface="Europe" panose="020B7200000000000000" pitchFamily="34" charset="0"/>
              </a:rPr>
              <a:t>Техника и оборудование, приобретенные в </a:t>
            </a:r>
            <a:r>
              <a:rPr lang="ru-RU" sz="2400" b="1" cap="all" dirty="0" smtClean="0">
                <a:solidFill>
                  <a:srgbClr val="283B81"/>
                </a:solidFill>
                <a:latin typeface="Europe" panose="020B7200000000000000" pitchFamily="34" charset="0"/>
              </a:rPr>
              <a:t>2025 </a:t>
            </a:r>
            <a:r>
              <a:rPr lang="ru-RU" sz="2400" b="1" cap="all" dirty="0">
                <a:solidFill>
                  <a:srgbClr val="283B81"/>
                </a:solidFill>
                <a:latin typeface="Europe" panose="020B7200000000000000" pitchFamily="34" charset="0"/>
              </a:rPr>
              <a:t>году за счет средств гранта</a:t>
            </a:r>
            <a:endParaRPr lang="ru-RU" sz="2400" b="1" cap="all" dirty="0">
              <a:solidFill>
                <a:srgbClr val="283B81"/>
              </a:solidFill>
              <a:latin typeface="Europe" panose="020B7200000000000000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752903"/>
              </p:ext>
            </p:extLst>
          </p:nvPr>
        </p:nvGraphicFramePr>
        <p:xfrm>
          <a:off x="734487" y="1125512"/>
          <a:ext cx="10655300" cy="4132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6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6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п/п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Europe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Наименование оборудования/техники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Europe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Кол-во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Europe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Europe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1600" kern="120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Комплекс посевной гибридного типа SH-820 0/AT-8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Europe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Europe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025999"/>
                  </a:ext>
                </a:extLst>
              </a:tr>
              <a:tr h="378515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Europe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Прибор для определения седиментации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Europe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Europe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421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Europe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1600" kern="120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Анализатор количества поврежденного крахмала в муке  SD CHEQ</a:t>
                      </a:r>
                      <a:r>
                        <a:rPr lang="ru-RU" alt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altLang="ru-RU" sz="1600" kern="120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1500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Europe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Europe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Europe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1600" kern="120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Весы  аналитические и лабораторные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Europe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8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Europe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Europe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1600" kern="120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Мельница лабораторная SM- 3 в сборе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Europe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Europe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6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Europe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1600" kern="120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Мельницы лабораторные  Вьюга 3М,  ЛЗМ-1М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Europe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7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Europe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Термотрансферный принтер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этикето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 к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iDRT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 iT4 S USB</a:t>
                      </a:r>
                    </a:p>
                    <a:p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Ethermet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 300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dpi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Europe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Europe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Europe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Ультразвуковая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вана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 VBS- 1 0 DS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Europe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Europe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068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8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Europe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1600" kern="120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Анализатора эффективности продуктивности  </a:t>
                      </a:r>
                      <a:r>
                        <a:rPr lang="ru-RU" alt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фoтотрофных</a:t>
                      </a:r>
                      <a:r>
                        <a:rPr lang="ru-RU" altLang="ru-RU" sz="1600" kern="120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 образцов модели RC-P60pro*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Europe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Europe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44F5C5B-629A-4995-B9D7-F88479EB6681}"/>
              </a:ext>
            </a:extLst>
          </p:cNvPr>
          <p:cNvSpPr txBox="1"/>
          <p:nvPr/>
        </p:nvSpPr>
        <p:spPr>
          <a:xfrm>
            <a:off x="831850" y="6070187"/>
            <a:ext cx="3973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>
              <a:tabLst>
                <a:tab pos="10226675" algn="l"/>
              </a:tabLst>
            </a:pP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* Договор заключен, поставка задержана</a:t>
            </a:r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05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44F5C5B-629A-4995-B9D7-F88479EB6681}"/>
              </a:ext>
            </a:extLst>
          </p:cNvPr>
          <p:cNvSpPr txBox="1"/>
          <p:nvPr/>
        </p:nvSpPr>
        <p:spPr>
          <a:xfrm>
            <a:off x="637124" y="142875"/>
            <a:ext cx="7958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>
              <a:tabLst>
                <a:tab pos="10226675" algn="l"/>
              </a:tabLst>
            </a:pPr>
            <a:r>
              <a:rPr lang="ru-RU" sz="2400" b="1" cap="all" dirty="0">
                <a:solidFill>
                  <a:srgbClr val="283B81"/>
                </a:solidFill>
                <a:latin typeface="Europe" panose="020B7200000000000000" pitchFamily="34" charset="0"/>
              </a:rPr>
              <a:t>Проведение научных исследований и разработка новых технологий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72" y="1246630"/>
            <a:ext cx="3595624" cy="4955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222" t="754"/>
          <a:stretch/>
        </p:blipFill>
        <p:spPr>
          <a:xfrm>
            <a:off x="7566411" y="224444"/>
            <a:ext cx="4370665" cy="60178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0850" y="1121239"/>
            <a:ext cx="3599411" cy="4787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5997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73132"/>
            <a:ext cx="10515600" cy="558141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283B81"/>
                </a:solidFill>
                <a:latin typeface="Europe" panose="020B7200000000000000" pitchFamily="34" charset="0"/>
                <a:ea typeface="+mn-ea"/>
                <a:cs typeface="+mn-cs"/>
              </a:rPr>
              <a:t>Выполнение запланированных мероприятий в 2025 году</a:t>
            </a:r>
            <a:endParaRPr lang="ru-RU" sz="2400" dirty="0">
              <a:solidFill>
                <a:srgbClr val="283B81"/>
              </a:solidFill>
              <a:latin typeface="Europe" panose="020B7200000000000000" pitchFamily="34" charset="0"/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308538"/>
              </p:ext>
            </p:extLst>
          </p:nvPr>
        </p:nvGraphicFramePr>
        <p:xfrm>
          <a:off x="831850" y="1068780"/>
          <a:ext cx="10267700" cy="496366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718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7316">
                  <a:extLst>
                    <a:ext uri="{9D8B030D-6E8A-4147-A177-3AD203B41FA5}">
                      <a16:colId xmlns:a16="http://schemas.microsoft.com/office/drawing/2014/main" val="922901529"/>
                    </a:ext>
                  </a:extLst>
                </a:gridCol>
                <a:gridCol w="2121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3661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Наименование 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Europe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Запланировано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Europe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Фактическое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исполнение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Europe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Europe" panose="020B7200000000000000" pitchFamily="34" charset="0"/>
                        </a:rPr>
                        <a:t>Число </a:t>
                      </a:r>
                      <a:r>
                        <a:rPr lang="ru-RU" sz="1600" dirty="0">
                          <a:effectLst/>
                          <a:latin typeface="Europe" panose="020B7200000000000000" pitchFamily="34" charset="0"/>
                        </a:rPr>
                        <a:t>исследователей в возрасте до 39 лет в общей численности работников </a:t>
                      </a:r>
                      <a:r>
                        <a:rPr lang="ru-RU" sz="1600" dirty="0" smtClean="0">
                          <a:effectLst/>
                          <a:latin typeface="Europe" panose="020B7200000000000000" pitchFamily="34" charset="0"/>
                        </a:rPr>
                        <a:t>центра</a:t>
                      </a:r>
                      <a:r>
                        <a:rPr lang="ru-RU" sz="1600" dirty="0">
                          <a:effectLst/>
                          <a:latin typeface="Europe" panose="020B7200000000000000" pitchFamily="34" charset="0"/>
                        </a:rPr>
                        <a:t>, не </a:t>
                      </a:r>
                      <a:r>
                        <a:rPr lang="ru-RU" sz="1600" dirty="0" smtClean="0">
                          <a:effectLst/>
                          <a:latin typeface="Europe" panose="020B7200000000000000" pitchFamily="34" charset="0"/>
                        </a:rPr>
                        <a:t>менее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Europe" panose="020B7200000000000000" pitchFamily="34" charset="0"/>
                        </a:rPr>
                        <a:t>4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Europe" panose="020B7200000000000000" pitchFamily="34" charset="0"/>
                        </a:rPr>
                        <a:t>5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Europe" panose="020B7200000000000000" pitchFamily="34" charset="0"/>
                        </a:rPr>
                        <a:t>Число результатов интеллектуальной </a:t>
                      </a:r>
                      <a:r>
                        <a:rPr lang="ru-RU" sz="1600" dirty="0" smtClean="0">
                          <a:effectLst/>
                          <a:latin typeface="Europe" panose="020B7200000000000000" pitchFamily="34" charset="0"/>
                        </a:rPr>
                        <a:t>деятельности, </a:t>
                      </a:r>
                      <a:r>
                        <a:rPr lang="ru-RU" sz="1600" dirty="0">
                          <a:effectLst/>
                          <a:latin typeface="Europe" panose="020B7200000000000000" pitchFamily="34" charset="0"/>
                        </a:rPr>
                        <a:t>не менее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Europe" panose="020B7200000000000000" pitchFamily="34" charset="0"/>
                        </a:rPr>
                        <a:t>0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Europe" panose="020B7200000000000000" pitchFamily="34" charset="0"/>
                        </a:rPr>
                        <a:t>1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25949"/>
                  </a:ext>
                </a:extLst>
              </a:tr>
              <a:tr h="5747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Europe" panose="020B7200000000000000" pitchFamily="34" charset="0"/>
                        </a:rPr>
                        <a:t>Число работников, прошедших обучение по программам повышения квалификации, не менее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Europe" panose="020B7200000000000000" pitchFamily="34" charset="0"/>
                        </a:rPr>
                        <a:t>2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Europe" panose="020B7200000000000000" pitchFamily="34" charset="0"/>
                        </a:rPr>
                        <a:t>3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806470"/>
                  </a:ext>
                </a:extLst>
              </a:tr>
              <a:tr h="5747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Europe" panose="020B7200000000000000" pitchFamily="34" charset="0"/>
                          <a:ea typeface="Courier New" panose="02070309020205020404" pitchFamily="49" charset="0"/>
                        </a:rPr>
                        <a:t>Количество публикаций 1 и 2 квартиля в научных журналах, включенных в актуальную версию "Белого списка"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Europe" panose="020B7200000000000000" pitchFamily="34" charset="0"/>
                          <a:ea typeface="Courier New" panose="02070309020205020404" pitchFamily="49" charset="0"/>
                        </a:rPr>
                        <a:t>1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Europe" panose="020B7200000000000000" pitchFamily="34" charset="0"/>
                          <a:ea typeface="Courier New" panose="02070309020205020404" pitchFamily="49" charset="0"/>
                        </a:rPr>
                        <a:t>2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668768"/>
                  </a:ext>
                </a:extLst>
              </a:tr>
              <a:tr h="574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  <a:latin typeface="Europe" panose="020B7200000000000000" pitchFamily="34" charset="0"/>
                          <a:ea typeface="Times New Roman" panose="02020603050405020304" pitchFamily="18" charset="0"/>
                        </a:rPr>
                        <a:t>Объем производства оригинальных и элитных семян, не менее 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  <a:ea typeface="Courier New" panose="02070309020205020404" pitchFamily="49" charset="0"/>
                      </a:endParaRPr>
                    </a:p>
                  </a:txBody>
                  <a:tcPr marL="30179" marR="301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Europe" panose="020B7200000000000000" pitchFamily="34" charset="0"/>
                          <a:ea typeface="Courier New" panose="02070309020205020404" pitchFamily="49" charset="0"/>
                        </a:rPr>
                        <a:t>400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Europe" panose="020B7200000000000000" pitchFamily="34" charset="0"/>
                          <a:ea typeface="Courier New" panose="02070309020205020404" pitchFamily="49" charset="0"/>
                        </a:rPr>
                        <a:t>тонн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Europe" panose="020B7200000000000000" pitchFamily="34" charset="0"/>
                          <a:ea typeface="Courier New" panose="02070309020205020404" pitchFamily="49" charset="0"/>
                        </a:rPr>
                        <a:t>403,04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Europe" panose="020B7200000000000000" pitchFamily="34" charset="0"/>
                          <a:ea typeface="Courier New" panose="02070309020205020404" pitchFamily="49" charset="0"/>
                        </a:rPr>
                        <a:t>тонн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  <a:latin typeface="Europe" panose="020B7200000000000000" pitchFamily="34" charset="0"/>
                          <a:ea typeface="Times New Roman" panose="02020603050405020304" pitchFamily="18" charset="0"/>
                        </a:rPr>
                        <a:t>Объем реализации оригинальных и элитных семян, не 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  <a:latin typeface="Europe" panose="020B7200000000000000" pitchFamily="34" charset="0"/>
                          <a:ea typeface="Times New Roman" panose="02020603050405020304" pitchFamily="18" charset="0"/>
                        </a:rPr>
                        <a:t>менее</a:t>
                      </a:r>
                    </a:p>
                  </a:txBody>
                  <a:tcPr marL="30179" marR="301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Europe" panose="020B7200000000000000" pitchFamily="34" charset="0"/>
                          <a:ea typeface="Courier New" panose="02070309020205020404" pitchFamily="49" charset="0"/>
                        </a:rPr>
                        <a:t>270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Europe" panose="020B7200000000000000" pitchFamily="34" charset="0"/>
                          <a:ea typeface="Courier New" panose="02070309020205020404" pitchFamily="49" charset="0"/>
                        </a:rPr>
                        <a:t>тонн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Europe" panose="020B7200000000000000" pitchFamily="34" charset="0"/>
                          <a:ea typeface="Courier New" panose="02070309020205020404" pitchFamily="49" charset="0"/>
                        </a:rPr>
                        <a:t>270,07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Europe" panose="020B7200000000000000" pitchFamily="34" charset="0"/>
                          <a:ea typeface="Courier New" panose="02070309020205020404" pitchFamily="49" charset="0"/>
                        </a:rPr>
                        <a:t>тонн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7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  <a:latin typeface="Europe" panose="020B7200000000000000" pitchFamily="34" charset="0"/>
                          <a:ea typeface="Courier New" panose="02070309020205020404" pitchFamily="49" charset="0"/>
                        </a:rPr>
                        <a:t>Число созданных технологий на основе  собственных разработок получателя гранта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  <a:ea typeface="Courier New" panose="02070309020205020404" pitchFamily="49" charset="0"/>
                      </a:endParaRPr>
                    </a:p>
                  </a:txBody>
                  <a:tcPr marL="30179" marR="301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Europe" panose="020B7200000000000000" pitchFamily="34" charset="0"/>
                          <a:ea typeface="Courier New" panose="02070309020205020404" pitchFamily="49" charset="0"/>
                        </a:rPr>
                        <a:t>0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Europe" panose="020B7200000000000000" pitchFamily="34" charset="0"/>
                          <a:ea typeface="Courier New" panose="02070309020205020404" pitchFamily="49" charset="0"/>
                        </a:rPr>
                        <a:t>1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225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44F5C5B-629A-4995-B9D7-F88479EB6681}"/>
              </a:ext>
            </a:extLst>
          </p:cNvPr>
          <p:cNvSpPr txBox="1"/>
          <p:nvPr/>
        </p:nvSpPr>
        <p:spPr>
          <a:xfrm>
            <a:off x="726222" y="181100"/>
            <a:ext cx="10529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>
              <a:spcBef>
                <a:spcPct val="0"/>
              </a:spcBef>
              <a:tabLst>
                <a:tab pos="10226675" algn="l"/>
              </a:tabLst>
            </a:pPr>
            <a:r>
              <a:rPr lang="ru-RU" sz="2400" b="1" cap="all" dirty="0">
                <a:solidFill>
                  <a:srgbClr val="283B81"/>
                </a:solidFill>
                <a:latin typeface="Europe" panose="020B7200000000000000" pitchFamily="34" charset="0"/>
              </a:rPr>
              <a:t>Планы развития селекционного центра за </a:t>
            </a:r>
            <a:r>
              <a:rPr lang="ru-RU" sz="2400" b="1" cap="all" dirty="0" smtClean="0">
                <a:solidFill>
                  <a:srgbClr val="283B81"/>
                </a:solidFill>
                <a:latin typeface="Europe" panose="020B7200000000000000" pitchFamily="34" charset="0"/>
              </a:rPr>
              <a:t>2026 </a:t>
            </a:r>
            <a:r>
              <a:rPr lang="ru-RU" sz="2400" b="1" cap="all" dirty="0">
                <a:solidFill>
                  <a:srgbClr val="283B81"/>
                </a:solidFill>
                <a:latin typeface="Europe" panose="020B7200000000000000" pitchFamily="34" charset="0"/>
              </a:rPr>
              <a:t>год</a:t>
            </a:r>
            <a:endParaRPr lang="ru-RU" sz="2400" b="1" cap="all" dirty="0">
              <a:solidFill>
                <a:srgbClr val="283B81"/>
              </a:solidFill>
              <a:latin typeface="Europe" panose="020B7200000000000000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869824"/>
              </p:ext>
            </p:extLst>
          </p:nvPr>
        </p:nvGraphicFramePr>
        <p:xfrm>
          <a:off x="698846" y="3372195"/>
          <a:ext cx="10922923" cy="249326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214717">
                  <a:extLst>
                    <a:ext uri="{9D8B030D-6E8A-4147-A177-3AD203B41FA5}">
                      <a16:colId xmlns:a16="http://schemas.microsoft.com/office/drawing/2014/main" val="1752476329"/>
                    </a:ext>
                  </a:extLst>
                </a:gridCol>
                <a:gridCol w="708206">
                  <a:extLst>
                    <a:ext uri="{9D8B030D-6E8A-4147-A177-3AD203B41FA5}">
                      <a16:colId xmlns:a16="http://schemas.microsoft.com/office/drawing/2014/main" val="419542450"/>
                    </a:ext>
                  </a:extLst>
                </a:gridCol>
              </a:tblGrid>
              <a:tr h="180501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Число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исследователей в возрасте до 39 лет в общей численности работников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центра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, не менее</a:t>
                      </a: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Europe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863130"/>
                  </a:ext>
                </a:extLst>
              </a:tr>
              <a:tr h="180501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Число результатов интеллектуальной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деятельности,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не менее</a:t>
                      </a: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Europe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806630"/>
                  </a:ext>
                </a:extLst>
              </a:tr>
              <a:tr h="180501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Число работников, прошедших обучение по программам повышения квалификации, не менее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Europe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Europe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997541"/>
                  </a:ext>
                </a:extLst>
              </a:tr>
              <a:tr h="180501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Объем производства оригинальных и элитных семян, не менее тонн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Europe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 marL="30179" marR="30179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450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Europe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8972877"/>
                  </a:ext>
                </a:extLst>
              </a:tr>
              <a:tr h="180501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Объем реализации оригинальных и элитных семян, не менее тонн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Europe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 marL="30179" marR="30179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300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Europe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6867853"/>
                  </a:ext>
                </a:extLst>
              </a:tr>
              <a:tr h="180501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Число созданных технологий на основе собственных разработок, не менее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Europe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 marL="30179" marR="30179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Europe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0919399"/>
                  </a:ext>
                </a:extLst>
              </a:tr>
              <a:tr h="180501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Europe" panose="020B7200000000000000" pitchFamily="34" charset="0"/>
                          <a:ea typeface="Courier New" panose="02070309020205020404" pitchFamily="49" charset="0"/>
                        </a:rPr>
                        <a:t>Количество публикаций 1 и 2 квартиля в научных журналах, включенных в актуальную версию "Белого списка"</a:t>
                      </a:r>
                    </a:p>
                  </a:txBody>
                  <a:tcPr marL="30179" marR="30179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Europe" panose="020B7200000000000000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Europe" panose="020B7200000000000000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1922530"/>
                  </a:ext>
                </a:extLst>
              </a:tr>
            </a:tbl>
          </a:graphicData>
        </a:graphic>
      </p:graphicFrame>
      <p:sp>
        <p:nvSpPr>
          <p:cNvPr id="8" name="Текст 2"/>
          <p:cNvSpPr txBox="1">
            <a:spLocks/>
          </p:cNvSpPr>
          <p:nvPr/>
        </p:nvSpPr>
        <p:spPr>
          <a:xfrm>
            <a:off x="698846" y="658731"/>
            <a:ext cx="10515600" cy="2583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schemeClr val="dk1"/>
                </a:solidFill>
                <a:latin typeface="Europe" panose="020B7200000000000000" pitchFamily="34" charset="0"/>
              </a:rPr>
              <a:t>Планируемые мероприятия: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dk1"/>
                </a:solidFill>
                <a:latin typeface="Europe" panose="020B7200000000000000" pitchFamily="34" charset="0"/>
              </a:rPr>
              <a:t>Приобретение селекционной техники и лабораторного оборудования для создания и внедрения современных технологий, выполняемые за счет средств гранта и средств из внебюджетных источников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dk1"/>
                </a:solidFill>
                <a:latin typeface="Europe" panose="020B7200000000000000" pitchFamily="34" charset="0"/>
              </a:rPr>
              <a:t>Организация повышения квалификации сотрудников центра по направлению «Обучение современным методам анализа биологических </a:t>
            </a:r>
            <a:r>
              <a:rPr lang="ru-RU" sz="1600" dirty="0">
                <a:solidFill>
                  <a:schemeClr val="dk1"/>
                </a:solidFill>
                <a:latin typeface="Europe" panose="020B7200000000000000" pitchFamily="34" charset="0"/>
              </a:rPr>
              <a:t>объектов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dk1"/>
                </a:solidFill>
                <a:latin typeface="Europe" panose="020B7200000000000000" pitchFamily="34" charset="0"/>
              </a:rPr>
              <a:t>Проведение </a:t>
            </a:r>
            <a:r>
              <a:rPr lang="ru-RU" sz="1600" dirty="0">
                <a:solidFill>
                  <a:schemeClr val="dk1"/>
                </a:solidFill>
                <a:latin typeface="Europe" panose="020B7200000000000000" pitchFamily="34" charset="0"/>
              </a:rPr>
              <a:t>научных исследований и разработка новых технологий в области </a:t>
            </a:r>
            <a:r>
              <a:rPr lang="ru-RU" sz="1600" dirty="0">
                <a:solidFill>
                  <a:schemeClr val="dk1"/>
                </a:solidFill>
                <a:latin typeface="Europe" panose="020B7200000000000000" pitchFamily="34" charset="0"/>
              </a:rPr>
              <a:t>селекции</a:t>
            </a: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726222" y="2759674"/>
            <a:ext cx="10515600" cy="547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chemeClr val="dk1"/>
                </a:solidFill>
                <a:latin typeface="Europe" panose="020B7200000000000000" pitchFamily="34" charset="0"/>
              </a:rPr>
              <a:t>Ожидаемые результаты:</a:t>
            </a:r>
          </a:p>
          <a:p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24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4" id="{44ABC340-C416-4AE3-AC80-84BD101C63EB}" vid="{0EACB0EB-E9AC-43FB-AC48-5C3AF32C52D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1549</TotalTime>
  <Words>417</Words>
  <Application>Microsoft Office PowerPoint</Application>
  <PresentationFormat>Широкоэкранный</PresentationFormat>
  <Paragraphs>90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Courier New</vt:lpstr>
      <vt:lpstr>Europe</vt:lpstr>
      <vt:lpstr>Tahoma</vt:lpstr>
      <vt:lpstr>Times New Roman</vt:lpstr>
      <vt:lpstr>Тема4</vt:lpstr>
      <vt:lpstr>Презентация PowerPoint</vt:lpstr>
      <vt:lpstr>Презентация PowerPoint</vt:lpstr>
      <vt:lpstr>Презентация PowerPoint</vt:lpstr>
      <vt:lpstr>Выполнение запланированных мероприятий в 2025 году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 Windows</cp:lastModifiedBy>
  <cp:revision>152</cp:revision>
  <cp:lastPrinted>2020-10-15T12:39:25Z</cp:lastPrinted>
  <dcterms:created xsi:type="dcterms:W3CDTF">2020-07-14T07:24:16Z</dcterms:created>
  <dcterms:modified xsi:type="dcterms:W3CDTF">2026-04-23T06:51:33Z</dcterms:modified>
</cp:coreProperties>
</file>