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57" r:id="rId4"/>
    <p:sldId id="267" r:id="rId5"/>
    <p:sldId id="265" r:id="rId6"/>
    <p:sldId id="262" r:id="rId7"/>
    <p:sldId id="269" r:id="rId8"/>
    <p:sldId id="259" r:id="rId9"/>
    <p:sldId id="266" r:id="rId10"/>
    <p:sldId id="261" r:id="rId11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3A87C-B035-4B8A-AAF2-7A2A24A5B311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1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601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C9003-EE64-4269-A30B-91569A3D7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67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709F-3C47-416C-9CA0-2FE440F10488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28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D79C-3243-4C69-BE8B-E93C7649447F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053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6A9E-6B2E-4093-879E-FAD31409C008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89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42C2-8787-45CD-B649-66EA945C1587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57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6A90-FE57-4A49-82D3-3CEE28A95409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83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67FB-09AB-41C4-AE00-E8B77B654E39}" type="datetime1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8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DCAB-BF93-49C9-97D4-38F45255411E}" type="datetime1">
              <a:rPr lang="ru-RU" smtClean="0"/>
              <a:t>13.02.2024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6747-489D-4663-B09B-49A9E459C8E8}" type="datetime1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8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8EE21-2460-4F5F-A3C5-8D75EBC88DFC}" type="datetime1">
              <a:rPr lang="ru-RU" smtClean="0"/>
              <a:t>13.02.2024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3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C178-F0FD-41C4-96D1-88B4065BF554}" type="datetime1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59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D255-6EDC-4180-8CA2-5C051748309A}" type="datetime1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7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871D9-F97B-4E20-A75F-280393C91A9C}" type="datetime1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E423D-813F-44CC-A334-B1B93CDB4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1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293" y="2540978"/>
            <a:ext cx="11992707" cy="17057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РЕАЛИЗАЦИЯ НАПРАВЛЕНИЙ, СООТВЕТСТВУЮЩИХ ПРОГРАММЕ СОЗДАНИЯ И РАЗВИТИЯ СЕЛЕКЦИОННО-СЕМЕНОВОДЧЕСКОГО ЦЕНТРА В ОБЛАСТИ СЕЛЬСКОГО ХОЗЯЙСТВА ДЛЯ СОЗДАНИЯ И ВНЕДРЕНИЯ В АГРОПРОМЫШЛЕННЫЙ КОМПЛЕКС СОВРЕМЕННЫХ ТЕХНОЛОГИЙ НА ОСНОВЕ СОБСТВЕННЫХ РАЗРАБОТОК НАУЧНЫХ И ОБРАЗОВАТЕЛЬНЫХ ОРГАНИЗАЦИЙ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354962"/>
            <a:ext cx="12191999" cy="80612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ФГБНУ ФНЦ БСТ РАН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(Оренбургская область)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367396" y="5411614"/>
            <a:ext cx="9144000" cy="401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002060"/>
                </a:solidFill>
                <a:latin typeface="+mj-lt"/>
              </a:rPr>
              <a:t>ДОКЛАДЧИК: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 Лебедев С.В., директор</a:t>
            </a:r>
            <a:endParaRPr lang="ru-RU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6406594"/>
            <a:ext cx="12191999" cy="401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+mj-lt"/>
              </a:rPr>
              <a:t>2024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9375" y="706749"/>
            <a:ext cx="5799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научный центр</a:t>
            </a:r>
          </a:p>
          <a:p>
            <a:r>
              <a:rPr lang="ru-RU" sz="20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Биологических систем и агротехнологий </a:t>
            </a:r>
          </a:p>
          <a:p>
            <a:r>
              <a:rPr lang="ru-RU" sz="20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академии наук</a:t>
            </a:r>
          </a:p>
        </p:txBody>
      </p:sp>
      <p:pic>
        <p:nvPicPr>
          <p:cNvPr id="9" name="Picture 7" descr="D:\Документы\Для конфренции октябрь\Символы\на прозрачн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9" y="316523"/>
            <a:ext cx="1183702" cy="181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ncbst.ru/wp-content/uploads/2022/09/2022-09-08_14-31-55-1-300x1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71437"/>
            <a:ext cx="3443898" cy="22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0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8377" y="285008"/>
            <a:ext cx="7593622" cy="73627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 РАЗВИТИЯ СЕЛЕКЦИОННОГО ЦЕНТРА НА 2024 ГОД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573130"/>
            <a:ext cx="10515600" cy="24977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ПЛАНИРУЕМЫЕ МЕРОПРИЯТИЯ: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Приобретение селекционной техники и лабораторного оборудования для создания и внедрения современных технологий, выполняемые за счет средств гранта и средств из внебюджетных источников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Организация повышения квалификации сотрудников центра по направлению «Обучение современным методам анализа биологических объектов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Проведение научных исследований и разработка новых технологий в области селекции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831850" y="4000501"/>
            <a:ext cx="10515600" cy="26201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 smtClean="0">
                <a:solidFill>
                  <a:srgbClr val="002060"/>
                </a:solidFill>
              </a:rPr>
              <a:t>ПЛАНИРУЕМЫЕ РЕЗУЛЬТАТЫ: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002060"/>
                </a:solidFill>
              </a:rPr>
              <a:t>Доля исследователей в возрасте до 39 лет в общей численности работников центра, не менее </a:t>
            </a:r>
            <a:r>
              <a:rPr lang="ru-RU" sz="2600" dirty="0" smtClean="0">
                <a:solidFill>
                  <a:srgbClr val="002060"/>
                </a:solidFill>
              </a:rPr>
              <a:t>25 %</a:t>
            </a:r>
            <a:endParaRPr lang="ru-RU" sz="26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002060"/>
                </a:solidFill>
              </a:rPr>
              <a:t>Число результатов интеллектуальной деятельности, не менее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002060"/>
                </a:solidFill>
              </a:rPr>
              <a:t>Число работников, прошедших обучение по программам повышения квалификации, не менее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002060"/>
                </a:solidFill>
              </a:rPr>
              <a:t>Объем производства оригинальных и элитных семян, не менее 300 тонн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002060"/>
                </a:solidFill>
              </a:rPr>
              <a:t>Объем реализации оригинальных и элитных семян, не менее 267 тонн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10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923" y="123092"/>
            <a:ext cx="4343400" cy="1011116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597" y="357517"/>
            <a:ext cx="347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научный </a:t>
            </a:r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Биологических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и агротехнологий </a:t>
            </a:r>
            <a:endParaRPr lang="ru-RU" sz="1200" b="1" dirty="0" smtClean="0">
              <a:solidFill>
                <a:srgbClr val="2143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академии наук</a:t>
            </a:r>
          </a:p>
        </p:txBody>
      </p:sp>
      <p:pic>
        <p:nvPicPr>
          <p:cNvPr id="10" name="Picture 7" descr="D:\Документы\Для конфренции октябрь\Символы\на прозрачн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7" y="105507"/>
            <a:ext cx="689813" cy="1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20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662" y="273132"/>
            <a:ext cx="9272338" cy="63247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ЗАДАЧИ НА 2023 ГОД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923" y="123092"/>
            <a:ext cx="4343400" cy="1011116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2</a:t>
            </a:fld>
            <a:endParaRPr lang="ru-RU"/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805473" y="1221437"/>
            <a:ext cx="10515600" cy="237461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ЗАПЛАНИРОВАННЫЕ МЕРОПРИЯТИЯ: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Приобретение селекционной техники и лабораторного оборудования для создания и внедрения современных технологий, выполняемые за счет средств гранта и средств из внебюджетных источников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Организация повышения квалификации сотрудников центра по направлению «Обучение современным методам анализа биологических объектов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Проведение научных исследований и разработка новых технологий в области селекции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867020" y="3699049"/>
            <a:ext cx="10515600" cy="29064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</a:rPr>
              <a:t>ЗАПЛАНИРОВАННЫЕ РЕЗУЛЬТАТЫ: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Доля исследователей в возрасте до 39 лет в общей численности работников центра, не </a:t>
            </a:r>
            <a:r>
              <a:rPr lang="ru-RU" dirty="0" smtClean="0">
                <a:solidFill>
                  <a:srgbClr val="002060"/>
                </a:solidFill>
              </a:rPr>
              <a:t>менее 20 %</a:t>
            </a: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Число результатов интеллектуальной деятельности, не </a:t>
            </a:r>
            <a:r>
              <a:rPr lang="ru-RU" dirty="0" smtClean="0">
                <a:solidFill>
                  <a:srgbClr val="002060"/>
                </a:solidFill>
              </a:rPr>
              <a:t>менее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Число работников, прошедших обучение по программам повышения квалификации, не </a:t>
            </a:r>
            <a:r>
              <a:rPr lang="ru-RU" dirty="0" smtClean="0">
                <a:solidFill>
                  <a:srgbClr val="002060"/>
                </a:solidFill>
              </a:rPr>
              <a:t>менее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Объем производства оригинальных и элитных семян, не менее </a:t>
            </a:r>
            <a:r>
              <a:rPr lang="ru-RU" dirty="0" smtClean="0">
                <a:solidFill>
                  <a:srgbClr val="002060"/>
                </a:solidFill>
              </a:rPr>
              <a:t>246 тонн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Объем реализации оригинальных и элитных семян, не менее </a:t>
            </a:r>
            <a:r>
              <a:rPr lang="ru-RU" dirty="0" smtClean="0">
                <a:solidFill>
                  <a:srgbClr val="002060"/>
                </a:solidFill>
              </a:rPr>
              <a:t>209 тонн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Создано технологий на основе собственных разработок, не менее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6597" y="357517"/>
            <a:ext cx="347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научный </a:t>
            </a:r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Биологических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и агротехнологий </a:t>
            </a:r>
            <a:endParaRPr lang="ru-RU" sz="1200" b="1" dirty="0" smtClean="0">
              <a:solidFill>
                <a:srgbClr val="2143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академии наук</a:t>
            </a:r>
          </a:p>
        </p:txBody>
      </p:sp>
      <p:pic>
        <p:nvPicPr>
          <p:cNvPr id="11" name="Picture 7" descr="D:\Документы\Для конфренции октябрь\Символы\на прозрачн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7" y="105507"/>
            <a:ext cx="689813" cy="1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92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2191" y="273132"/>
            <a:ext cx="783980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СЧЕТ СРЕДСТВ ГРАНТА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502062"/>
              </p:ext>
            </p:extLst>
          </p:nvPr>
        </p:nvGraphicFramePr>
        <p:xfrm>
          <a:off x="831850" y="1406876"/>
          <a:ext cx="10492642" cy="29514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45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9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П/П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НАИМЕНОВАНИЕ 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ОБОРУДОВАНИЯ/ТЕХНИКИ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КОЛ-ВО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Лабораторная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вальцевая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мельница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rolermaks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Комплект оборудования для определения количества клейковины в образцах пшеничной муки и молотого зерна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Глютоматик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Пресс для макаронных изделий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Автоматические счетчики зерна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Диафаноскоп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Линия подготовки зерна и семян ЛПЗС-5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3</a:t>
            </a:fld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7923" y="123092"/>
            <a:ext cx="4343400" cy="1011116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597" y="357517"/>
            <a:ext cx="347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научный </a:t>
            </a:r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Биологических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и агротехнологий </a:t>
            </a:r>
            <a:endParaRPr lang="ru-RU" sz="1200" b="1" dirty="0" smtClean="0">
              <a:solidFill>
                <a:srgbClr val="2143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академии наук</a:t>
            </a:r>
          </a:p>
        </p:txBody>
      </p:sp>
      <p:pic>
        <p:nvPicPr>
          <p:cNvPr id="21" name="Picture 7" descr="D:\Документы\Для конфренции октябрь\Символы\на прозрачн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7" y="105507"/>
            <a:ext cx="689813" cy="1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7" y="4910502"/>
            <a:ext cx="2420815" cy="1815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r="12026"/>
          <a:stretch/>
        </p:blipFill>
        <p:spPr>
          <a:xfrm>
            <a:off x="3191608" y="4932484"/>
            <a:ext cx="2417885" cy="18200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1"/>
          <a:stretch/>
        </p:blipFill>
        <p:spPr>
          <a:xfrm rot="5400000">
            <a:off x="6770562" y="4659439"/>
            <a:ext cx="1775074" cy="2391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145" y="4939080"/>
            <a:ext cx="2412023" cy="18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7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2191" y="273132"/>
            <a:ext cx="7839807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СЧЕТ СРЕДСТВ ГРАНТА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131809"/>
              </p:ext>
            </p:extLst>
          </p:nvPr>
        </p:nvGraphicFramePr>
        <p:xfrm>
          <a:off x="831849" y="1406876"/>
          <a:ext cx="10542003" cy="26822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5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П/П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НАИМЕНОВАНИЕ 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ОБОРУДОВАНИЯ/ТЕХНИКИ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КОЛ-ВО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Решето МУЗ-4 для ЛПЗС-5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Влагомер зерна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Плотномер почвы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Курвиметр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Лиофильная сушка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Аквадистиллятор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4</a:t>
            </a:fld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7923" y="123092"/>
            <a:ext cx="4343400" cy="1011116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597" y="357517"/>
            <a:ext cx="347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научный </a:t>
            </a:r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Биологических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и агротехнологий </a:t>
            </a:r>
            <a:endParaRPr lang="ru-RU" sz="1200" b="1" dirty="0" smtClean="0">
              <a:solidFill>
                <a:srgbClr val="2143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академии наук</a:t>
            </a:r>
          </a:p>
        </p:txBody>
      </p:sp>
      <p:pic>
        <p:nvPicPr>
          <p:cNvPr id="21" name="Picture 7" descr="D:\Документы\Для конфренции октябрь\Символы\на прозрачн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7" y="105507"/>
            <a:ext cx="689813" cy="1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8666" r="6204"/>
          <a:stretch/>
        </p:blipFill>
        <p:spPr>
          <a:xfrm>
            <a:off x="9275884" y="4484078"/>
            <a:ext cx="2456444" cy="1793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" y="4484076"/>
            <a:ext cx="2338754" cy="17540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1" r="6368"/>
          <a:stretch/>
        </p:blipFill>
        <p:spPr>
          <a:xfrm rot="5400000">
            <a:off x="3888328" y="4266399"/>
            <a:ext cx="1798164" cy="22772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r="12319"/>
          <a:stretch/>
        </p:blipFill>
        <p:spPr>
          <a:xfrm rot="5400000">
            <a:off x="6718017" y="4156606"/>
            <a:ext cx="1817154" cy="24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8570" y="501732"/>
            <a:ext cx="7813430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ТЕХНИКА И ОБОРУДОВАНИЕ, ПРИОБРЕТЕННЫЕ </a:t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ЗА СЧЕТ ВНЕБЮДЖЕТНЫХ СРЕДСТВ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163558"/>
              </p:ext>
            </p:extLst>
          </p:nvPr>
        </p:nvGraphicFramePr>
        <p:xfrm>
          <a:off x="919772" y="1714607"/>
          <a:ext cx="10542003" cy="8280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50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П/П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НАИМЕНОВАНИЕ 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ОБОРУДОВАНИЯ/ТЕХНИКИ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КОЛ-ВО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Сцепка борон зубовая двухследная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5</a:t>
            </a:fld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923" y="123092"/>
            <a:ext cx="4343400" cy="1011116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597" y="357517"/>
            <a:ext cx="347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научный </a:t>
            </a:r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Биологических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и агротехнологий </a:t>
            </a:r>
            <a:endParaRPr lang="ru-RU" sz="1200" b="1" dirty="0" smtClean="0">
              <a:solidFill>
                <a:srgbClr val="2143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академии наук</a:t>
            </a:r>
          </a:p>
        </p:txBody>
      </p:sp>
      <p:pic>
        <p:nvPicPr>
          <p:cNvPr id="15" name="Picture 7" descr="D:\Документы\Для конфренции октябрь\Символы\на прозрачн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7" y="105507"/>
            <a:ext cx="689813" cy="1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rouda.ru/wp-content/uploads/2020/09/%D0%90%D0%B1%D1%82-%D0%B1%D0%BE%D1%80%D0%BE%D0%BD%D0%B0-%D1%82%D1%8F%D0%B6%D1%91%D0%BB%D0%B0%D1%8F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3052101"/>
            <a:ext cx="5559914" cy="26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6304" r="7886" b="6859"/>
          <a:stretch/>
        </p:blipFill>
        <p:spPr bwMode="auto">
          <a:xfrm>
            <a:off x="5917224" y="2382714"/>
            <a:ext cx="5627078" cy="3270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9246" y="273132"/>
            <a:ext cx="7672753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 ДЕЯТЕЛЬНОСТИ ЦЕНТРА В 2023 ГОДУ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450731"/>
            <a:ext cx="10515600" cy="48250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РАЗРАБОТАННЫЕ В ОТЧЕТНОМ ГОДУ ТЕХНОЛОГИИ: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Сконструирован и собран маркер для </a:t>
            </a:r>
            <a:r>
              <a:rPr lang="ru-RU" dirty="0" err="1">
                <a:solidFill>
                  <a:srgbClr val="002060"/>
                </a:solidFill>
              </a:rPr>
              <a:t>мелкоделяночной</a:t>
            </a:r>
            <a:r>
              <a:rPr lang="ru-RU" dirty="0">
                <a:solidFill>
                  <a:srgbClr val="002060"/>
                </a:solidFill>
              </a:rPr>
              <a:t> разбивки поля, который является навесным оборудованием для с/х </a:t>
            </a:r>
            <a:r>
              <a:rPr lang="ru-RU" dirty="0" smtClean="0">
                <a:solidFill>
                  <a:srgbClr val="002060"/>
                </a:solidFill>
              </a:rPr>
              <a:t>машины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002060"/>
                </a:solidFill>
              </a:rPr>
              <a:t>Изобретение </a:t>
            </a:r>
            <a:r>
              <a:rPr lang="ru-RU" sz="1800" i="1" dirty="0">
                <a:solidFill>
                  <a:srgbClr val="002060"/>
                </a:solidFill>
              </a:rPr>
              <a:t>относится к области </a:t>
            </a:r>
            <a:endParaRPr lang="ru-RU" sz="1800" i="1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002060"/>
                </a:solidFill>
              </a:rPr>
              <a:t>сельского </a:t>
            </a:r>
            <a:r>
              <a:rPr lang="ru-RU" sz="1800" i="1" dirty="0">
                <a:solidFill>
                  <a:srgbClr val="002060"/>
                </a:solidFill>
              </a:rPr>
              <a:t>хозяйства и может быть </a:t>
            </a:r>
            <a:endParaRPr lang="ru-RU" sz="1800" i="1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002060"/>
                </a:solidFill>
              </a:rPr>
              <a:t>использовано </a:t>
            </a:r>
            <a:r>
              <a:rPr lang="ru-RU" sz="1800" i="1" dirty="0">
                <a:solidFill>
                  <a:srgbClr val="002060"/>
                </a:solidFill>
              </a:rPr>
              <a:t>при выращивании </a:t>
            </a:r>
            <a:endParaRPr lang="ru-RU" sz="1800" i="1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002060"/>
                </a:solidFill>
              </a:rPr>
              <a:t>зерновых </a:t>
            </a:r>
            <a:r>
              <a:rPr lang="ru-RU" sz="1800" i="1" dirty="0">
                <a:solidFill>
                  <a:srgbClr val="002060"/>
                </a:solidFill>
              </a:rPr>
              <a:t>культур в частности к </a:t>
            </a:r>
            <a:endParaRPr lang="ru-RU" sz="1800" i="1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002060"/>
                </a:solidFill>
              </a:rPr>
              <a:t>устройству </a:t>
            </a:r>
            <a:r>
              <a:rPr lang="ru-RU" sz="1800" i="1" dirty="0">
                <a:solidFill>
                  <a:srgbClr val="002060"/>
                </a:solidFill>
              </a:rPr>
              <a:t>для точной разметки </a:t>
            </a:r>
            <a:endParaRPr lang="ru-RU" sz="1800" i="1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002060"/>
                </a:solidFill>
              </a:rPr>
              <a:t>при </a:t>
            </a:r>
            <a:r>
              <a:rPr lang="ru-RU" sz="1800" i="1" dirty="0">
                <a:solidFill>
                  <a:srgbClr val="002060"/>
                </a:solidFill>
              </a:rPr>
              <a:t>селекционно-семеноводческих </a:t>
            </a:r>
            <a:endParaRPr lang="ru-RU" sz="1800" i="1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002060"/>
                </a:solidFill>
              </a:rPr>
              <a:t>посевах </a:t>
            </a:r>
            <a:r>
              <a:rPr lang="ru-RU" sz="1800" i="1" dirty="0">
                <a:solidFill>
                  <a:srgbClr val="002060"/>
                </a:solidFill>
              </a:rPr>
              <a:t>зерновых культур для работы </a:t>
            </a:r>
            <a:endParaRPr lang="ru-RU" sz="1800" i="1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002060"/>
                </a:solidFill>
              </a:rPr>
              <a:t>при </a:t>
            </a:r>
            <a:r>
              <a:rPr lang="ru-RU" sz="1800" i="1" dirty="0">
                <a:solidFill>
                  <a:srgbClr val="002060"/>
                </a:solidFill>
              </a:rPr>
              <a:t>разбивке поля </a:t>
            </a:r>
            <a:r>
              <a:rPr lang="ru-RU" sz="1800" dirty="0">
                <a:solidFill>
                  <a:srgbClr val="002060"/>
                </a:solidFill>
              </a:rPr>
              <a:t>в </a:t>
            </a:r>
            <a:r>
              <a:rPr lang="ru-RU" sz="1800" dirty="0" err="1">
                <a:solidFill>
                  <a:srgbClr val="002060"/>
                </a:solidFill>
              </a:rPr>
              <a:t>мелкоделяночных</a:t>
            </a:r>
            <a:r>
              <a:rPr lang="ru-RU" sz="1800" dirty="0">
                <a:solidFill>
                  <a:srgbClr val="002060"/>
                </a:solidFill>
              </a:rPr>
              <a:t> условиях.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6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923" y="123092"/>
            <a:ext cx="4343400" cy="1011116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597" y="357517"/>
            <a:ext cx="347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научный </a:t>
            </a:r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Биологических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и агротехнологий </a:t>
            </a:r>
            <a:endParaRPr lang="ru-RU" sz="1200" b="1" dirty="0" smtClean="0">
              <a:solidFill>
                <a:srgbClr val="2143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академии наук</a:t>
            </a:r>
          </a:p>
        </p:txBody>
      </p:sp>
      <p:pic>
        <p:nvPicPr>
          <p:cNvPr id="9" name="Picture 7" descr="D:\Документы\Для конфренции октябрь\Символы\на прозрачн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7" y="105507"/>
            <a:ext cx="689813" cy="1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8790" y="5468789"/>
            <a:ext cx="10781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Повышение квалификации работников центра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2 сотрудника Центра прошли курсы </a:t>
            </a:r>
            <a:r>
              <a:rPr lang="ru-RU" i="1" dirty="0">
                <a:solidFill>
                  <a:srgbClr val="002060"/>
                </a:solidFill>
              </a:rPr>
              <a:t>повышения </a:t>
            </a:r>
            <a:r>
              <a:rPr lang="ru-RU" i="1" dirty="0" smtClean="0">
                <a:solidFill>
                  <a:srgbClr val="002060"/>
                </a:solidFill>
              </a:rPr>
              <a:t>«Биоразнообразие </a:t>
            </a:r>
            <a:r>
              <a:rPr lang="ru-RU" i="1" dirty="0">
                <a:solidFill>
                  <a:srgbClr val="002060"/>
                </a:solidFill>
              </a:rPr>
              <a:t>и идентификация опасных вредителей и возбудителей болезней </a:t>
            </a:r>
            <a:r>
              <a:rPr lang="ru-RU" i="1" dirty="0" smtClean="0">
                <a:solidFill>
                  <a:srgbClr val="002060"/>
                </a:solidFill>
              </a:rPr>
              <a:t>растений» </a:t>
            </a:r>
            <a:r>
              <a:rPr lang="ru-RU" i="1" dirty="0">
                <a:solidFill>
                  <a:srgbClr val="002060"/>
                </a:solidFill>
              </a:rPr>
              <a:t>в ФГБНУ </a:t>
            </a:r>
            <a:r>
              <a:rPr lang="ru-RU" i="1" dirty="0" smtClean="0">
                <a:solidFill>
                  <a:srgbClr val="002060"/>
                </a:solidFill>
              </a:rPr>
              <a:t>ВИЗР, г. Пушкин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9246" y="273132"/>
            <a:ext cx="7672753" cy="7956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 ДЕЯТЕЛЬНОСТИ ЦЕНТРА В 2023 ГОДУ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355" y="1389185"/>
            <a:ext cx="11755314" cy="53896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Получены 2 селекционных достижения: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7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923" y="123092"/>
            <a:ext cx="4343400" cy="1011116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597" y="357517"/>
            <a:ext cx="347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научный </a:t>
            </a:r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Биологических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и агротехнологий </a:t>
            </a:r>
            <a:endParaRPr lang="ru-RU" sz="1200" b="1" dirty="0" smtClean="0">
              <a:solidFill>
                <a:srgbClr val="2143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академии наук</a:t>
            </a:r>
          </a:p>
        </p:txBody>
      </p:sp>
      <p:pic>
        <p:nvPicPr>
          <p:cNvPr id="9" name="Picture 7" descr="D:\Документы\Для конфренции октябрь\Символы\на прозрачн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7" y="105507"/>
            <a:ext cx="689813" cy="1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94786" y="2528959"/>
            <a:ext cx="238840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сорта: Тишков Н.И., Тишков Д.Н.,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Зоров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А.А.,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Гречишкина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О.С.,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Камалеев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Р.Д.,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Тимошенкова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Т.А.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Разновидность –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нутанс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 раннеспелый.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Засухоустойчивость высокая.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Устойчивость к пыльной и твёрдой головне на уровне стандартного сорта  Губернаторский.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 белка  – 12,9%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Потенциальная продуктивность – 45 ц с 1 га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Прибыль составляет 12530,32 руб. с 1 га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рентабельности – 87,6%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20607" y="1705707"/>
            <a:ext cx="5045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F2D6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 ярового ячменя </a:t>
            </a:r>
          </a:p>
          <a:p>
            <a:pPr algn="ctr"/>
            <a:r>
              <a:rPr lang="ru-RU" b="1" i="1" dirty="0" err="1">
                <a:solidFill>
                  <a:srgbClr val="0F2D6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Нутанс</a:t>
            </a:r>
            <a:r>
              <a:rPr lang="ru-RU" b="1" i="1" dirty="0">
                <a:solidFill>
                  <a:srgbClr val="0F2D6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285</a:t>
            </a:r>
          </a:p>
        </p:txBody>
      </p:sp>
      <p:pic>
        <p:nvPicPr>
          <p:cNvPr id="12" name="Рисунок 11" descr="E:\Общая 4\Фото новые сорта ячмень\DSC099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8978" y="2373924"/>
            <a:ext cx="2962184" cy="435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64364" y="2514572"/>
            <a:ext cx="248073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сорта: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Мухитов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Л.А.,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Зоров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А.А., Орленко Л.В.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Разновидность – гордеиформе.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 среднеспелый, вегетационный период равен 76-81 день.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Засухоустойчивость в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средней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степени.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Устойчив к пыльной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головне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бурой листовой ржавчине.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Общая оценка макаронных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свойств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4,6 баллов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Потенциальная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продуктивность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30 ц с 1 га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Прибыль составляет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12806,59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руб. с 1 га </a:t>
            </a:r>
          </a:p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рентабельности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99,7%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C:\Users\Таня\Desktop\ОРЕНБ. 35\DSC046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7144" y="2432539"/>
            <a:ext cx="3054880" cy="432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05040" y="1741398"/>
            <a:ext cx="5240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F2D6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 яровой твёрдой пшеницы </a:t>
            </a:r>
            <a:endParaRPr lang="en-US" b="1" i="1" dirty="0">
              <a:solidFill>
                <a:srgbClr val="0F2D6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F2D6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Оренбургская 35</a:t>
            </a:r>
          </a:p>
        </p:txBody>
      </p:sp>
    </p:spTree>
    <p:extLst>
      <p:ext uri="{BB962C8B-B14F-4D97-AF65-F5344CB8AC3E}">
        <p14:creationId xmlns:p14="http://schemas.microsoft.com/office/powerpoint/2010/main" val="21998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6831" y="264339"/>
            <a:ext cx="7655169" cy="755039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КОММЕРЦИАЛИЗАЦИЯ И ТРАНСФЕР ТЕХНОЛОГИЙ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060414"/>
              </p:ext>
            </p:extLst>
          </p:nvPr>
        </p:nvGraphicFramePr>
        <p:xfrm>
          <a:off x="535316" y="1273507"/>
          <a:ext cx="11272752" cy="534877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375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368">
                  <a:extLst>
                    <a:ext uri="{9D8B030D-6E8A-4147-A177-3AD203B41FA5}">
                      <a16:colId xmlns:a16="http://schemas.microsoft.com/office/drawing/2014/main" val="953898725"/>
                    </a:ext>
                  </a:extLst>
                </a:gridCol>
              </a:tblGrid>
              <a:tr h="77084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</a:rPr>
                        <a:t>НАИМЕНОВАНИЕ ЦЕЛЕВОГО ПОКАЗАТЕЛЯ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</a:rPr>
                        <a:t>%</a:t>
                      </a:r>
                      <a:endParaRPr lang="ru-RU" sz="2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08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</a:rPr>
                        <a:t>КОЛИЧЕСТВО ЗАКЛЮЧЕННЫХ ЛИЦЕНЗИОННЫХ ДОГОВОРОВ</a:t>
                      </a:r>
                      <a:endParaRPr lang="ru-RU" sz="1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257">
                <a:tc>
                  <a:txBody>
                    <a:bodyPr/>
                    <a:lstStyle/>
                    <a:p>
                      <a:pPr marL="0" indent="80645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</a:rPr>
                        <a:t>ОБЪЕМ ПОЛУЧЕННЫХ РОЯЛТИ, тыс. руб.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1316,5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49,9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</a:rPr>
                        <a:t>ОБЪЕМ ПРОИЗВЕДЕННОГО СЕМЕННОГО МАТЕРИАЛА (шт./тонны/ кг)</a:t>
                      </a: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469,1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311,69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66,4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</a:rPr>
                        <a:t>ОБЪЕМ РЕАЛИЗОВАННОГО СЕМЕННОГО МАТЕРИАЛА (шт./тонны/ кг)</a:t>
                      </a: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186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118,3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84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</a:rPr>
                        <a:t>УРОВЕНЬ САМООБЕСПЕЧЕНИЯ РОССИЙСКОЙ ФЕДЕРАЦИИ СЕМЕНАМИ (УКАЗАТЬ КУЛЬТУРУ) ОТЕЧЕСТВЕННОЙ СЕЛЕКЦИИ, % (В Т.Ч. СОБСТВЕННОЙ СЕЛЕКЦИИ УЧРЕЖДЕНИЯ, %)</a:t>
                      </a: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Ячмень 97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Пшеница яровая 99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. с/с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Ячмень 57,8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Пшеница мягкая 7,8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Пшеница твердая 9,7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Ячмень 97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Пшеница яровая 99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. с/с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Ячмень 57,8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Пшеница мягкая 9,8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Пшеница твердая 10,7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Ячмень 100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Пшеница яровая 100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. с/с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Ячмень 100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Пшеница мягкая 125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Пшеница твердая 110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8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</a:rPr>
                        <a:t>ОБЪЕМ ВНЕБЮДЖЕТНЫХ СРЕДСТВ ОТ КОММЕРЦИАЛИЗАЦИИ НАУЧНО-ТЕХНИЧЕСКИХ РЕЗУЛЬТАТОВ (тыс. руб.)</a:t>
                      </a: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6537,6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2158,8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33,0</a:t>
                      </a:r>
                      <a:endParaRPr lang="ru-RU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8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923" y="123092"/>
            <a:ext cx="4343400" cy="1011116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597" y="357517"/>
            <a:ext cx="347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научный </a:t>
            </a:r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Биологических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и агротехнологий </a:t>
            </a:r>
            <a:endParaRPr lang="ru-RU" sz="1200" b="1" dirty="0" smtClean="0">
              <a:solidFill>
                <a:srgbClr val="2143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академии наук</a:t>
            </a:r>
          </a:p>
        </p:txBody>
      </p:sp>
      <p:pic>
        <p:nvPicPr>
          <p:cNvPr id="9" name="Picture 7" descr="D:\Документы\Для конфренции октябрь\Символы\на прозрачн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7" y="105507"/>
            <a:ext cx="689813" cy="1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41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7700" y="308301"/>
            <a:ext cx="7473462" cy="7956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ВЗАИМОДЕЙСТВИЕ С РЕАЛЬНЫМ СЕКТОРОМ ЭКОНОМИКИ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992391"/>
              </p:ext>
            </p:extLst>
          </p:nvPr>
        </p:nvGraphicFramePr>
        <p:xfrm>
          <a:off x="609601" y="1379679"/>
          <a:ext cx="11036968" cy="334398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55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1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366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Наименования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бизнес-партнеров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Направления работы с бизнес-партнерами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74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ФХ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Скрыпников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А.Р.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ООО «Краснополье»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АО «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Шильдинское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ООО «Лида»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ООО «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Агрохим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ООО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Аят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-Агро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ООО СП Сплав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СПК колхоз Комсомольский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КФХ Плот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Тиражирование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семян высших репродукций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423D-813F-44CC-A334-B1B93CDB429C}" type="slidenum">
              <a:rPr lang="ru-RU" smtClean="0"/>
              <a:t>9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923" y="123092"/>
            <a:ext cx="4343400" cy="1011116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597" y="357517"/>
            <a:ext cx="347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научный </a:t>
            </a:r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Биологических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и агротехнологий </a:t>
            </a:r>
            <a:endParaRPr lang="ru-RU" sz="1200" b="1" dirty="0" smtClean="0">
              <a:solidFill>
                <a:srgbClr val="21432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 smtClean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</a:t>
            </a:r>
            <a:r>
              <a:rPr lang="ru-RU" sz="1200" b="1" dirty="0">
                <a:solidFill>
                  <a:srgbClr val="2143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академии наук</a:t>
            </a:r>
          </a:p>
        </p:txBody>
      </p:sp>
      <p:pic>
        <p:nvPicPr>
          <p:cNvPr id="9" name="Picture 7" descr="D:\Документы\Для конфренции октябрь\Символы\на прозрачн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7" y="105507"/>
            <a:ext cx="689813" cy="1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9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5086</TotalTime>
  <Words>941</Words>
  <Application>Microsoft Office PowerPoint</Application>
  <PresentationFormat>Широкоэкранный</PresentationFormat>
  <Paragraphs>212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Times New Roman</vt:lpstr>
      <vt:lpstr>Тема Office</vt:lpstr>
      <vt:lpstr>РЕАЛИЗАЦИЯ НАПРАВЛЕНИЙ, СООТВЕТСТВУЮЩИХ ПРОГРАММЕ СОЗДАНИЯ И РАЗВИТИЯ СЕЛЕКЦИОННО-СЕМЕНОВОДЧЕСКОГО ЦЕНТРА В ОБЛАСТИ СЕЛЬСКОГО ХОЗЯЙСТВА ДЛЯ СОЗДАНИЯ И ВНЕДРЕНИЯ В АГРОПРОМЫШЛЕННЫЙ КОМПЛЕКС СОВРЕМЕННЫХ ТЕХНОЛОГИЙ НА ОСНОВЕ СОБСТВЕННЫХ РАЗРАБОТОК НАУЧНЫХ И ОБРАЗОВАТЕЛЬНЫХ ОРГАНИЗАЦИЙ</vt:lpstr>
      <vt:lpstr>ЗАДАЧИ НА 2023 ГОД</vt:lpstr>
      <vt:lpstr>ТЕХНИКА И ОБОРУДОВАНИЕ, ПРИОБРЕТЕННЫЕ  В 2023 ГОДУ ЗА СЧЕТ СРЕДСТВ ГРАНТА </vt:lpstr>
      <vt:lpstr>ТЕХНИКА И ОБОРУДОВАНИЕ, ПРИОБРЕТЕННЫЕ  В 2023 ГОДУ ЗА СЧЕТ СРЕДСТВ ГРАНТА </vt:lpstr>
      <vt:lpstr>ТЕХНИКА И ОБОРУДОВАНИЕ, ПРИОБРЕТЕННЫЕ  В 2023 ГОДУ ЗА СЧЕТ ВНЕБЮДЖЕТНЫХ СРЕДСТВ</vt:lpstr>
      <vt:lpstr>РЕЗУЛЬТАТЫ ДЕЯТЕЛЬНОСТИ ЦЕНТРА В 2023 ГОДУ</vt:lpstr>
      <vt:lpstr>РЕЗУЛЬТАТЫ ДЕЯТЕЛЬНОСТИ ЦЕНТРА В 2023 ГОДУ</vt:lpstr>
      <vt:lpstr>КОММЕРЦИАЛИЗАЦИЯ И ТРАНСФЕР ТЕХНОЛОГИЙ</vt:lpstr>
      <vt:lpstr>ВЗАИМОДЕЙСТВИЕ С РЕАЛЬНЫМ СЕКТОРОМ ЭКОНОМИКИ</vt:lpstr>
      <vt:lpstr>ПЛАН РАЗВИТИЯ СЕЛЕКЦИОННОГО ЦЕНТРА НА 2024 ГОД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к совещанию   по вопросам реализации подпрограммы  «Развитие селекции и семеноводства картофеля в Российской Федерации» Федеральной научно-технической программы развития сельского хозяйства на 2017-2030 годы</dc:title>
  <dc:creator>Пешехонова Юлия Сергеевна</dc:creator>
  <cp:lastModifiedBy>Пользователь Windows</cp:lastModifiedBy>
  <cp:revision>80</cp:revision>
  <cp:lastPrinted>2024-02-12T07:18:01Z</cp:lastPrinted>
  <dcterms:created xsi:type="dcterms:W3CDTF">2022-12-13T09:04:50Z</dcterms:created>
  <dcterms:modified xsi:type="dcterms:W3CDTF">2024-02-13T07:21:51Z</dcterms:modified>
</cp:coreProperties>
</file>