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6" r:id="rId2"/>
    <p:sldId id="277" r:id="rId3"/>
    <p:sldId id="281" r:id="rId4"/>
    <p:sldId id="282" r:id="rId5"/>
    <p:sldId id="283" r:id="rId6"/>
    <p:sldId id="284" r:id="rId7"/>
    <p:sldId id="280" r:id="rId8"/>
  </p:sldIdLst>
  <p:sldSz cx="12192000" cy="6858000"/>
  <p:notesSz cx="6792913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B81"/>
    <a:srgbClr val="EEECE1"/>
    <a:srgbClr val="96DACC"/>
    <a:srgbClr val="1F4E79"/>
    <a:srgbClr val="0177FF"/>
    <a:srgbClr val="010243"/>
    <a:srgbClr val="E62125"/>
    <a:srgbClr val="2A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A5131-3966-42B7-9412-28B1421F15E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401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D534E-B748-4060-90AC-CD239CAF3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6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52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07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3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7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7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0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7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15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0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0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D9F3-EE6F-49CD-93EA-18913B51688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7D9F3-EE6F-49CD-93EA-18913B516885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C2343-F5FF-4D2C-9BBA-065C8FBA2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0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68944" y="4257494"/>
            <a:ext cx="5880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Оренбургская область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982" y="2232167"/>
            <a:ext cx="103489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«Реализация направлений, соответствующих программе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создания и развития селекционно-семеноводческого центра в области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сельского хозяйства для создания и внедрения в агропромышленный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 современных технологий на основе собственных разработок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научных и образовательных организаций»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C2FB615-E119-4D9E-A874-6B5E49615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695743"/>
              </p:ext>
            </p:extLst>
          </p:nvPr>
        </p:nvGraphicFramePr>
        <p:xfrm>
          <a:off x="7390714" y="5649068"/>
          <a:ext cx="4416262" cy="1077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262">
                  <a:extLst>
                    <a:ext uri="{9D8B030D-6E8A-4147-A177-3AD203B41FA5}">
                      <a16:colId xmlns:a16="http://schemas.microsoft.com/office/drawing/2014/main" val="3990974533"/>
                    </a:ext>
                  </a:extLst>
                </a:gridCol>
              </a:tblGrid>
              <a:tr h="43923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 ФНЦ БСТ РАН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Лебедев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Святослав Валерьевич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295542"/>
                  </a:ext>
                </a:extLst>
              </a:tr>
              <a:tr h="32265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500"/>
                        </a:lnSpc>
                        <a:buFont typeface="Arial" panose="020B0604020202020204" pitchFamily="34" charset="0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78103"/>
                  </a:ext>
                </a:extLst>
              </a:tr>
              <a:tr h="20597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63973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0391" y="390226"/>
            <a:ext cx="7332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143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научный центр</a:t>
            </a:r>
          </a:p>
          <a:p>
            <a:r>
              <a:rPr lang="ru-RU" sz="2000" b="1" dirty="0">
                <a:solidFill>
                  <a:srgbClr val="2143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Биологических систем и агротехнологий </a:t>
            </a:r>
          </a:p>
          <a:p>
            <a:r>
              <a:rPr lang="ru-RU" sz="2000" b="1" dirty="0">
                <a:solidFill>
                  <a:srgbClr val="2143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академии наук</a:t>
            </a:r>
          </a:p>
        </p:txBody>
      </p:sp>
      <p:pic>
        <p:nvPicPr>
          <p:cNvPr id="10" name="Picture 7" descr="D:\Документы\Для конфренции октябрь\Символы\на прозрачн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05" y="0"/>
            <a:ext cx="1183702" cy="181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805" y="814647"/>
            <a:ext cx="2412769" cy="2412769"/>
          </a:xfrm>
          <a:prstGeom prst="rect">
            <a:avLst/>
          </a:prstGeom>
          <a:scene3d>
            <a:camera prst="orthographicFront">
              <a:rot lat="597694" lon="20347163" rev="21295394"/>
            </a:camera>
            <a:lightRig rig="threePt" dir="t"/>
          </a:scene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456" y="3188380"/>
            <a:ext cx="2788082" cy="2788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981" y="4139738"/>
            <a:ext cx="2859704" cy="2144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4F5C5B-629A-4995-B9D7-F88479EB6681}"/>
              </a:ext>
            </a:extLst>
          </p:cNvPr>
          <p:cNvSpPr txBox="1"/>
          <p:nvPr/>
        </p:nvSpPr>
        <p:spPr>
          <a:xfrm>
            <a:off x="637124" y="142875"/>
            <a:ext cx="108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>
              <a:tabLst>
                <a:tab pos="10226675" algn="l"/>
              </a:tabLst>
            </a:pPr>
            <a:r>
              <a:rPr lang="ru-RU" b="1" dirty="0" smtClean="0">
                <a:solidFill>
                  <a:srgbClr val="283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 и оборудование, приобретенные в 2022 году за счет средств гранта</a:t>
            </a:r>
            <a:endParaRPr lang="ru-RU" b="1" dirty="0">
              <a:solidFill>
                <a:srgbClr val="283B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33" y="4349063"/>
            <a:ext cx="2951655" cy="1770905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681164"/>
              </p:ext>
            </p:extLst>
          </p:nvPr>
        </p:nvGraphicFramePr>
        <p:xfrm>
          <a:off x="831850" y="658729"/>
          <a:ext cx="8375524" cy="3345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4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п/п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оборудования/техники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Кол-во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Трактора марки Кировец К-525 Премиум 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025999"/>
                  </a:ext>
                </a:extLst>
              </a:tr>
              <a:tr h="3785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Селекционная сеялка СС11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42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Анализатор инфракрасный Инфраска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800" dirty="0" err="1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Гельдокументирующая</a:t>
                      </a:r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система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Центрифуга лабораторная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Термостат</a:t>
                      </a:r>
                      <a:r>
                        <a:rPr lang="ru-RU" altLang="ru-RU" sz="1800" baseline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ТСО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Весы аналитические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Лиофильная сушка*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478" y="4335922"/>
            <a:ext cx="3037263" cy="20265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06298" y="2951018"/>
            <a:ext cx="756459" cy="29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4F5C5B-629A-4995-B9D7-F88479EB6681}"/>
              </a:ext>
            </a:extLst>
          </p:cNvPr>
          <p:cNvSpPr txBox="1"/>
          <p:nvPr/>
        </p:nvSpPr>
        <p:spPr>
          <a:xfrm>
            <a:off x="723021" y="4036003"/>
            <a:ext cx="3973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>
              <a:tabLst>
                <a:tab pos="10226675" algn="l"/>
              </a:tabLst>
            </a:pP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 Договор заключен, поставка задержана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0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4F5C5B-629A-4995-B9D7-F88479EB6681}"/>
              </a:ext>
            </a:extLst>
          </p:cNvPr>
          <p:cNvSpPr txBox="1"/>
          <p:nvPr/>
        </p:nvSpPr>
        <p:spPr>
          <a:xfrm>
            <a:off x="637124" y="142875"/>
            <a:ext cx="108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>
              <a:tabLst>
                <a:tab pos="10226675" algn="l"/>
              </a:tabLst>
            </a:pPr>
            <a:r>
              <a:rPr lang="ru-RU" b="1" dirty="0" smtClean="0">
                <a:solidFill>
                  <a:srgbClr val="283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 и оборудование, приобретенные в 2022 году за </a:t>
            </a:r>
            <a:r>
              <a:rPr lang="ru-RU" b="1" dirty="0">
                <a:solidFill>
                  <a:srgbClr val="283B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 внебюджетных средств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643008"/>
              </p:ext>
            </p:extLst>
          </p:nvPr>
        </p:nvGraphicFramePr>
        <p:xfrm>
          <a:off x="790286" y="808357"/>
          <a:ext cx="7347873" cy="2232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1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п/п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оборудования/техники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Кол-во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Трактор колесный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Беларус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 1523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025999"/>
                  </a:ext>
                </a:extLst>
              </a:tr>
              <a:tr h="3785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Борона дисковая БАМС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7х2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42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Сеялка зерновая СЗП 3,6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Сеялка-культиватор СКП-2,1Д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Культиватор универсальный КСУ-10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425" y="748145"/>
            <a:ext cx="2992063" cy="23081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3474" y="3019286"/>
            <a:ext cx="2153509" cy="36296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t="6016" r="8786" b="11476"/>
          <a:stretch/>
        </p:blipFill>
        <p:spPr>
          <a:xfrm rot="16200000">
            <a:off x="4949631" y="3004448"/>
            <a:ext cx="2152996" cy="36255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10248" t="21930" r="39081" b="29031"/>
          <a:stretch/>
        </p:blipFill>
        <p:spPr>
          <a:xfrm>
            <a:off x="8088285" y="3749040"/>
            <a:ext cx="3624348" cy="21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4F5C5B-629A-4995-B9D7-F88479EB6681}"/>
              </a:ext>
            </a:extLst>
          </p:cNvPr>
          <p:cNvSpPr txBox="1"/>
          <p:nvPr/>
        </p:nvSpPr>
        <p:spPr>
          <a:xfrm>
            <a:off x="637124" y="142875"/>
            <a:ext cx="1085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>
              <a:tabLst>
                <a:tab pos="10226675" algn="l"/>
              </a:tabLst>
            </a:pPr>
            <a:r>
              <a:rPr lang="ru-RU" sz="2400" b="1" dirty="0">
                <a:solidFill>
                  <a:srgbClr val="283B81"/>
                </a:solidFill>
                <a:latin typeface="+mj-lt"/>
                <a:cs typeface="Arial" panose="020B0604020202020204" pitchFamily="34" charset="0"/>
              </a:rPr>
              <a:t>Проведение научных исследований и разработка новых технологий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848475" y="1032175"/>
            <a:ext cx="5169939" cy="4649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Сорт </a:t>
            </a:r>
            <a:r>
              <a:rPr lang="ru-RU" dirty="0">
                <a:solidFill>
                  <a:schemeClr val="tx1"/>
                </a:solidFill>
              </a:rPr>
              <a:t>яровой твёрдой пшеницы Оренбургская </a:t>
            </a:r>
            <a:r>
              <a:rPr lang="ru-RU" dirty="0" smtClean="0">
                <a:solidFill>
                  <a:schemeClr val="tx1"/>
                </a:solidFill>
              </a:rPr>
              <a:t>33</a:t>
            </a:r>
          </a:p>
          <a:p>
            <a:r>
              <a:rPr lang="ru-RU" sz="1400" dirty="0">
                <a:solidFill>
                  <a:schemeClr val="tx1"/>
                </a:solidFill>
              </a:rPr>
              <a:t>Сорт предназначен для производства макаронных и крупяных </a:t>
            </a:r>
            <a:r>
              <a:rPr lang="ru-RU" sz="1400" dirty="0" smtClean="0">
                <a:solidFill>
                  <a:schemeClr val="tx1"/>
                </a:solidFill>
              </a:rPr>
              <a:t>изделий. </a:t>
            </a:r>
            <a:r>
              <a:rPr lang="ru-RU" sz="1400" dirty="0">
                <a:solidFill>
                  <a:schemeClr val="tx1"/>
                </a:solidFill>
              </a:rPr>
              <a:t>Оценка эффективности использования выявила, что от сорта яровой твёрдой пшеницы можно получить прибыль 11944,2 руб. с 1 </a:t>
            </a:r>
            <a:r>
              <a:rPr lang="ru-RU" sz="1400" dirty="0" smtClean="0">
                <a:solidFill>
                  <a:schemeClr val="tx1"/>
                </a:solidFill>
              </a:rPr>
              <a:t>га. </a:t>
            </a:r>
            <a:r>
              <a:rPr lang="ru-RU" sz="1400" dirty="0">
                <a:solidFill>
                  <a:schemeClr val="tx1"/>
                </a:solidFill>
              </a:rPr>
              <a:t>Уровень рентабельности составляет 105,9% (прибавка к стандарту 55,1%)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279457" y="1043259"/>
            <a:ext cx="5169939" cy="4649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Сорт ярового ячменя Оренбургский 24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Назначение сорта по использованию продукции кормовое. Экономический эффект от посева нового сорта ярового ячменя Оренбургский 24 в производственном испытании в 2022 г. составил 16279,7 </a:t>
            </a:r>
            <a:r>
              <a:rPr lang="ru-RU" sz="1400" dirty="0">
                <a:solidFill>
                  <a:schemeClr val="tx1"/>
                </a:solidFill>
              </a:rPr>
              <a:t>руб. с 1 га. Уровень рентабельности - 130,8%, превысив показатели стандартного сорта Натали на 22,8 </a:t>
            </a:r>
            <a:r>
              <a:rPr lang="ru-RU" sz="1400" dirty="0" smtClean="0">
                <a:solidFill>
                  <a:schemeClr val="tx1"/>
                </a:solidFill>
              </a:rPr>
              <a:t>%.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0836" y="684013"/>
            <a:ext cx="576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Полученные </a:t>
            </a:r>
            <a:r>
              <a:rPr lang="ru-RU" dirty="0" err="1"/>
              <a:t>РИДы</a:t>
            </a:r>
            <a:r>
              <a:rPr lang="ru-RU" dirty="0"/>
              <a:t>, включая селекционные достижения: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5991" y="6040056"/>
            <a:ext cx="11366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Данные сорта рекомендуются </a:t>
            </a:r>
            <a:r>
              <a:rPr lang="ru-RU" sz="1200" i="1" dirty="0"/>
              <a:t>для испытания в 9 регионе Российской Федерации: Курганской области, Оренбургской области и Челябинской области, а также Республике Башкортостан.</a:t>
            </a:r>
          </a:p>
        </p:txBody>
      </p:sp>
      <p:pic>
        <p:nvPicPr>
          <p:cNvPr id="8" name="Рисунок 7" descr="G:\Сорт яровой твёрдой пшеницы Оренбургская 33 (ФГБНУ ФНЦ БСТ РАН Оренбург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905" y="3241964"/>
            <a:ext cx="4419397" cy="284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868" y="3235036"/>
            <a:ext cx="4430684" cy="28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3132"/>
            <a:ext cx="10515600" cy="795648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solidFill>
                  <a:srgbClr val="283B81"/>
                </a:solidFill>
              </a:rPr>
              <a:t>Выполнение запланированных мероприятий в 2022 году</a:t>
            </a:r>
            <a:endParaRPr lang="ru-RU" sz="2400" cap="none" dirty="0">
              <a:solidFill>
                <a:srgbClr val="283B8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43047"/>
              </p:ext>
            </p:extLst>
          </p:nvPr>
        </p:nvGraphicFramePr>
        <p:xfrm>
          <a:off x="831849" y="1379679"/>
          <a:ext cx="10267700" cy="36573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70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922901529"/>
                    </a:ext>
                  </a:extLst>
                </a:gridCol>
                <a:gridCol w="265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3661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Запланировано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Фактическое исполнение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Europe" panose="020B7200000000000000" pitchFamily="34" charset="0"/>
                        </a:rPr>
                        <a:t>Доля исследователей в возрасте до 39 лет в общей численности работников </a:t>
                      </a:r>
                      <a:r>
                        <a:rPr lang="ru-RU" sz="1200" dirty="0" smtClean="0">
                          <a:effectLst/>
                          <a:latin typeface="Europe" panose="020B7200000000000000" pitchFamily="34" charset="0"/>
                        </a:rPr>
                        <a:t>центра</a:t>
                      </a:r>
                      <a:r>
                        <a:rPr lang="ru-RU" sz="1200" dirty="0">
                          <a:effectLst/>
                          <a:latin typeface="Europe" panose="020B7200000000000000" pitchFamily="34" charset="0"/>
                        </a:rPr>
                        <a:t>, не </a:t>
                      </a:r>
                      <a:r>
                        <a:rPr lang="ru-RU" sz="1200" dirty="0" smtClean="0">
                          <a:effectLst/>
                          <a:latin typeface="Europe" panose="020B7200000000000000" pitchFamily="34" charset="0"/>
                        </a:rPr>
                        <a:t>менее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Europe" panose="020B7200000000000000" pitchFamily="34" charset="0"/>
                        </a:rPr>
                        <a:t>15%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Europe" panose="020B7200000000000000" pitchFamily="34" charset="0"/>
                        </a:rPr>
                        <a:t>20,75%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Europe" panose="020B7200000000000000" pitchFamily="34" charset="0"/>
                        </a:rPr>
                        <a:t>Число результатов интеллектуальной </a:t>
                      </a:r>
                      <a:r>
                        <a:rPr lang="ru-RU" sz="1200" dirty="0" smtClean="0">
                          <a:effectLst/>
                          <a:latin typeface="Europe" panose="020B7200000000000000" pitchFamily="34" charset="0"/>
                        </a:rPr>
                        <a:t>деятельности, </a:t>
                      </a:r>
                      <a:r>
                        <a:rPr lang="ru-RU" sz="1200" dirty="0">
                          <a:effectLst/>
                          <a:latin typeface="Europe" panose="020B7200000000000000" pitchFamily="34" charset="0"/>
                        </a:rPr>
                        <a:t>не менее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Europe" panose="020B7200000000000000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Europe" panose="020B7200000000000000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125949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Europe" panose="020B7200000000000000" pitchFamily="34" charset="0"/>
                        </a:rPr>
                        <a:t>Число работников, прошедших обучение по программам повышения квалификации, не менее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Europe" panose="020B7200000000000000" pitchFamily="34" charset="0"/>
                        </a:rPr>
                        <a:t>1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Europe" panose="020B7200000000000000" pitchFamily="34" charset="0"/>
                        </a:rPr>
                        <a:t>2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06470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Times New Roman" panose="02020603050405020304" pitchFamily="18" charset="0"/>
                        </a:rPr>
                        <a:t>Объем производства оригинальных и элитных семян, не менее 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30179" marR="30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173 тонн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469,1 тонн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Times New Roman" panose="02020603050405020304" pitchFamily="18" charset="0"/>
                        </a:rPr>
                        <a:t>Объем реализации оригинальных и элитных семян, не менее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30179" marR="301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153 тонн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186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Europe" panose="020B7200000000000000" pitchFamily="34" charset="0"/>
                          <a:ea typeface="Courier New" panose="02070309020205020404" pitchFamily="49" charset="0"/>
                        </a:rPr>
                        <a:t>тонн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Europe" panose="020B7200000000000000" pitchFamily="34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3132"/>
            <a:ext cx="10515600" cy="795648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solidFill>
                  <a:srgbClr val="283B81"/>
                </a:solidFill>
              </a:rPr>
              <a:t>Коммерциализация и трансфер технологий</a:t>
            </a:r>
            <a:endParaRPr lang="ru-RU" sz="2400" cap="none" dirty="0">
              <a:solidFill>
                <a:srgbClr val="283B8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113547"/>
              </p:ext>
            </p:extLst>
          </p:nvPr>
        </p:nvGraphicFramePr>
        <p:xfrm>
          <a:off x="828821" y="782098"/>
          <a:ext cx="10460439" cy="5588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2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целевого показателя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82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заключенных лицензионных договоров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44">
                <a:tc>
                  <a:txBody>
                    <a:bodyPr/>
                    <a:lstStyle/>
                    <a:p>
                      <a:pPr marL="0" indent="806450"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Объем полученных роялти, тыс. руб.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1934,4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1316,5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Объем ПРОИЗВЕДЕННОГО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 РЕАЛИЗОВАННОГО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семенного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материала, тонн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469,1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186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Уровень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самообеспечения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Российской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Федерации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семенами (указать культуру) отечественной селекции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% (в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т.ч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 собственной селекции учреждения, %)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Уровень самообеспечения Оренбургской области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семенами ОТЕЧЕСТВЕННОЙ селекции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%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т.ч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 СОБСТВЕННОЙ селекции учреждения, %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Ячмень 97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Пшеница яровая 98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Ячмень 57,8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Пшеница мягкая 9,9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Пшеница твердая 11,7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Ячмень 97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Пшеница яровая 99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Ячмень 57,8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Пшеница мягкая 7,8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Пшеница твердая 9,7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094299"/>
                  </a:ext>
                </a:extLst>
              </a:tr>
              <a:tr h="590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Бизнес партнеры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ИП КФХ А.С. Шаяхметов, </a:t>
                      </a:r>
                    </a:p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ЗАО Нива, СПК ПФ Гайская,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АО 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Шильдинское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ИП КФХ Сотников А.М.,</a:t>
                      </a:r>
                    </a:p>
                    <a:p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ИП глава КФХ 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Дибаев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М.Т.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КФХ </a:t>
                      </a:r>
                      <a:r>
                        <a:rPr lang="ru-RU" sz="12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Скрыпников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А.Р.</a:t>
                      </a:r>
                      <a:endParaRPr lang="ru-RU" sz="12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«Краснополье»</a:t>
                      </a:r>
                      <a:endParaRPr lang="ru-RU" sz="12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«</a:t>
                      </a:r>
                      <a:r>
                        <a:rPr lang="ru-RU" sz="12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Шильдинское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ООО «Лида», ООО «</a:t>
                      </a:r>
                      <a:r>
                        <a:rPr lang="ru-RU" sz="12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Агрохим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ООО 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Аят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-Агро, ООО СП Сплав, СПК колхоз Комсомольский,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КФХ Плот</a:t>
                      </a:r>
                      <a:endParaRPr lang="ru-RU" sz="1200" i="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909888"/>
                  </a:ext>
                </a:extLst>
              </a:tr>
              <a:tr h="481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Объем внебюджетных средств от коммерциализации научно-технических результатов,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1860,5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6537,6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4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4F5C5B-629A-4995-B9D7-F88479EB6681}"/>
              </a:ext>
            </a:extLst>
          </p:cNvPr>
          <p:cNvSpPr txBox="1"/>
          <p:nvPr/>
        </p:nvSpPr>
        <p:spPr>
          <a:xfrm>
            <a:off x="726222" y="181100"/>
            <a:ext cx="1052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>
              <a:tabLst>
                <a:tab pos="10226675" algn="l"/>
              </a:tabLst>
            </a:pPr>
            <a:r>
              <a:rPr lang="ru-RU" sz="2400" b="1" dirty="0" smtClean="0">
                <a:solidFill>
                  <a:srgbClr val="283B81"/>
                </a:solidFill>
                <a:latin typeface="+mj-lt"/>
                <a:cs typeface="Arial" panose="020B0604020202020204" pitchFamily="34" charset="0"/>
              </a:rPr>
              <a:t>Планы развития селекционного центра за 2023 год</a:t>
            </a:r>
            <a:endParaRPr lang="ru-RU" sz="2400" b="1" dirty="0">
              <a:solidFill>
                <a:srgbClr val="283B8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077326"/>
              </p:ext>
            </p:extLst>
          </p:nvPr>
        </p:nvGraphicFramePr>
        <p:xfrm>
          <a:off x="615141" y="3771865"/>
          <a:ext cx="10922923" cy="2529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214717">
                  <a:extLst>
                    <a:ext uri="{9D8B030D-6E8A-4147-A177-3AD203B41FA5}">
                      <a16:colId xmlns:a16="http://schemas.microsoft.com/office/drawing/2014/main" val="1752476329"/>
                    </a:ext>
                  </a:extLst>
                </a:gridCol>
                <a:gridCol w="708206">
                  <a:extLst>
                    <a:ext uri="{9D8B030D-6E8A-4147-A177-3AD203B41FA5}">
                      <a16:colId xmlns:a16="http://schemas.microsoft.com/office/drawing/2014/main" val="419542450"/>
                    </a:ext>
                  </a:extLst>
                </a:gridCol>
              </a:tblGrid>
              <a:tr h="180501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Доля исследователей в возрасте до 39 лет в общей численности работников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центра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не менее</a:t>
                      </a: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 panose="02070309020205020404" pitchFamily="49" charset="0"/>
                        </a:rPr>
                        <a:t>20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863130"/>
                  </a:ext>
                </a:extLst>
              </a:tr>
              <a:tr h="180501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Число результатов интеллектуальной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деятельности,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не менее</a:t>
                      </a: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 panose="02070309020205020404" pitchFamily="49" charset="0"/>
                        </a:rPr>
                        <a:t>2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06630"/>
                  </a:ext>
                </a:extLst>
              </a:tr>
              <a:tr h="18050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Число работников, прошедших обучение по программам повышения квалификации, не менее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 panose="02070309020205020404" pitchFamily="49" charset="0"/>
                        </a:rPr>
                        <a:t>1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997541"/>
                  </a:ext>
                </a:extLst>
              </a:tr>
              <a:tr h="180501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Объем производства оригинальных и элитных семян, не менее тонн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0179" marR="30179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 panose="02070309020205020404" pitchFamily="49" charset="0"/>
                          <a:cs typeface="+mn-cs"/>
                        </a:rPr>
                        <a:t>246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972877"/>
                  </a:ext>
                </a:extLst>
              </a:tr>
              <a:tr h="180501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Объем реализации оригинальных и элитных семян, не менее тонн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0179" marR="30179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 panose="02070309020205020404" pitchFamily="49" charset="0"/>
                          <a:cs typeface="+mn-cs"/>
                        </a:rPr>
                        <a:t>209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867853"/>
                  </a:ext>
                </a:extLst>
              </a:tr>
              <a:tr h="180501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Число созданных технологий на основе собственных разработок, не менее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0179" marR="30179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 panose="02070309020205020404" pitchFamily="49" charset="0"/>
                        </a:rPr>
                        <a:t>1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919399"/>
                  </a:ext>
                </a:extLst>
              </a:tr>
            </a:tbl>
          </a:graphicData>
        </a:graphic>
      </p:graphicFrame>
      <p:sp>
        <p:nvSpPr>
          <p:cNvPr id="8" name="Текст 2"/>
          <p:cNvSpPr txBox="1">
            <a:spLocks/>
          </p:cNvSpPr>
          <p:nvPr/>
        </p:nvSpPr>
        <p:spPr>
          <a:xfrm>
            <a:off x="698846" y="658731"/>
            <a:ext cx="10515600" cy="2583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Планируемые мероприятия: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Приобретение селекционной техники и лабораторного оборудования для создания и внедрения современных технологий, выполняемые за счет средств гранта и средств из внебюджетных источников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Организация повышения квалификации сотрудников центра по направлению «Обучение современным методам анализа биологических </a:t>
            </a:r>
            <a:r>
              <a:rPr lang="ru-RU" sz="2000" dirty="0" smtClean="0">
                <a:solidFill>
                  <a:schemeClr val="tx1"/>
                </a:solidFill>
              </a:rPr>
              <a:t>объектов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Проведение </a:t>
            </a:r>
            <a:r>
              <a:rPr lang="ru-RU" sz="2000" dirty="0">
                <a:solidFill>
                  <a:schemeClr val="tx1"/>
                </a:solidFill>
              </a:rPr>
              <a:t>научных исследований и разработка новых технологий в области </a:t>
            </a:r>
            <a:r>
              <a:rPr lang="ru-RU" sz="2000" dirty="0" smtClean="0">
                <a:solidFill>
                  <a:schemeClr val="tx1"/>
                </a:solidFill>
              </a:rPr>
              <a:t>селекции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715472" y="3209947"/>
            <a:ext cx="10515600" cy="547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Ожидаемые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результаты: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4" id="{44ABC340-C416-4AE3-AC80-84BD101C63EB}" vid="{0EACB0EB-E9AC-43FB-AC48-5C3AF32C52D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1510</TotalTime>
  <Words>680</Words>
  <Application>Microsoft Office PowerPoint</Application>
  <PresentationFormat>Широкоэкранный</PresentationFormat>
  <Paragraphs>152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Europe</vt:lpstr>
      <vt:lpstr>Tahoma</vt:lpstr>
      <vt:lpstr>Times New Roman</vt:lpstr>
      <vt:lpstr>Тема4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Выполнение запланированных мероприятий в 2022 году</vt:lpstr>
      <vt:lpstr>Коммерциализация и трансфер технологий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144</cp:revision>
  <cp:lastPrinted>2020-10-15T12:39:25Z</cp:lastPrinted>
  <dcterms:created xsi:type="dcterms:W3CDTF">2020-07-14T07:24:16Z</dcterms:created>
  <dcterms:modified xsi:type="dcterms:W3CDTF">2023-02-15T11:45:10Z</dcterms:modified>
</cp:coreProperties>
</file>