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80" r:id="rId5"/>
  </p:sldIdLst>
  <p:sldSz cx="12192000" cy="6858000"/>
  <p:notesSz cx="6792913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0177FF"/>
    <a:srgbClr val="010243"/>
    <a:srgbClr val="E62125"/>
    <a:srgbClr val="2A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9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39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176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13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7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87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05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8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545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81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729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7D9F3-EE6F-49CD-93EA-18913B516885}" type="datetimeFigureOut">
              <a:rPr lang="ru-RU" smtClean="0"/>
              <a:t>25.05.2022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2343-F5FF-4D2C-9BBA-065C8FBA2A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4513" y="1143815"/>
            <a:ext cx="7585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ФГБНУ ФНЦ БСТ РАН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0391" y="1996432"/>
            <a:ext cx="7585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Оренбургская область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85315" y="2981250"/>
            <a:ext cx="103489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«Реализация направлений, соответствующих программе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создания и развития селекционно-семеноводческого центра в области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 для создания и внедрения в агропромышленный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 современных технологий на основе собственных разработок</a:t>
            </a:r>
          </a:p>
          <a:p>
            <a:pPr algn="ctr"/>
            <a:r>
              <a:rPr lang="ru-RU" sz="2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научных и образовательных организаций»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C2FB615-E119-4D9E-A874-6B5E49615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66584"/>
              </p:ext>
            </p:extLst>
          </p:nvPr>
        </p:nvGraphicFramePr>
        <p:xfrm>
          <a:off x="7340837" y="5591662"/>
          <a:ext cx="4416262" cy="1208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262">
                  <a:extLst>
                    <a:ext uri="{9D8B030D-6E8A-4147-A177-3AD203B41FA5}">
                      <a16:colId xmlns:a16="http://schemas.microsoft.com/office/drawing/2014/main" val="3990974533"/>
                    </a:ext>
                  </a:extLst>
                </a:gridCol>
              </a:tblGrid>
              <a:tr h="272803">
                <a:tc>
                  <a:txBody>
                    <a:bodyPr/>
                    <a:lstStyle/>
                    <a:p>
                      <a:pPr algn="l"/>
                      <a:r>
                        <a:rPr lang="ru-RU" sz="1800" dirty="0" smtClean="0">
                          <a:solidFill>
                            <a:srgbClr val="1F4E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Директор ФНЦ БСТ РАН</a:t>
                      </a:r>
                    </a:p>
                    <a:p>
                      <a:pPr algn="l"/>
                      <a:r>
                        <a:rPr lang="ru-RU" sz="1800" dirty="0" smtClean="0">
                          <a:solidFill>
                            <a:srgbClr val="1F4E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Лебедев</a:t>
                      </a:r>
                      <a:r>
                        <a:rPr lang="ru-RU" sz="1800" baseline="0" dirty="0" smtClean="0">
                          <a:solidFill>
                            <a:srgbClr val="1F4E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800" baseline="0" dirty="0" smtClean="0">
                          <a:solidFill>
                            <a:srgbClr val="1F4E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Святослав </a:t>
                      </a:r>
                      <a:r>
                        <a:rPr lang="ru-RU" sz="1800" baseline="0" dirty="0" smtClean="0">
                          <a:solidFill>
                            <a:srgbClr val="1F4E7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Валерьевич</a:t>
                      </a:r>
                      <a:endParaRPr lang="ru-RU" sz="1800" dirty="0">
                        <a:solidFill>
                          <a:srgbClr val="1F4E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295542"/>
                  </a:ext>
                </a:extLst>
              </a:tr>
              <a:tr h="40301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500"/>
                        </a:lnSpc>
                        <a:buFont typeface="Arial" panose="020B0604020202020204" pitchFamily="34" charset="0"/>
                        <a:buNone/>
                      </a:pPr>
                      <a:endParaRPr lang="ru-RU" sz="1600" dirty="0">
                        <a:solidFill>
                          <a:srgbClr val="1F4E79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6078103"/>
                  </a:ext>
                </a:extLst>
              </a:tr>
              <a:tr h="25728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63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44F5C5B-629A-4995-B9D7-F88479EB6681}"/>
              </a:ext>
            </a:extLst>
          </p:cNvPr>
          <p:cNvSpPr txBox="1"/>
          <p:nvPr/>
        </p:nvSpPr>
        <p:spPr>
          <a:xfrm>
            <a:off x="11328" y="0"/>
            <a:ext cx="12180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algn="ctr">
              <a:tabLst>
                <a:tab pos="10226675" algn="l"/>
              </a:tabLst>
            </a:pPr>
            <a:r>
              <a:rPr lang="ru-RU" sz="2000" b="1" dirty="0" smtClean="0">
                <a:solidFill>
                  <a:srgbClr val="283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Выполненные </a:t>
            </a:r>
            <a:r>
              <a:rPr lang="ru-RU" sz="2000" b="1" dirty="0">
                <a:solidFill>
                  <a:srgbClr val="283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000" b="1" dirty="0" smtClean="0">
                <a:solidFill>
                  <a:srgbClr val="283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ероприятия по достижению результата предоставления гранта в 2021 году</a:t>
            </a:r>
            <a:endParaRPr lang="ru-RU" sz="2000" b="1" dirty="0">
              <a:solidFill>
                <a:srgbClr val="283B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3769" y="1064100"/>
            <a:ext cx="9793733" cy="3313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000"/>
              </a:spcAft>
            </a:pPr>
            <a:r>
              <a:rPr lang="ru-RU" sz="1600" b="1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Выполненные мероприятия согласно План-графика Соглашения (за счет средств гранта и внебюджетных средств):</a:t>
            </a:r>
          </a:p>
          <a:p>
            <a:pPr lvl="0">
              <a:spcAft>
                <a:spcPts val="1000"/>
              </a:spcAft>
            </a:pPr>
            <a:endParaRPr lang="ru-RU" sz="1600" b="1" dirty="0" smtClean="0">
              <a:solidFill>
                <a:srgbClr val="0102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 комбайн Вектор 410</a:t>
            </a:r>
            <a:endParaRPr lang="ru-RU" sz="1600" dirty="0">
              <a:solidFill>
                <a:srgbClr val="0102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сотрудника прошли повышение квалификации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ФГБУН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Оренбургский федеральный исследовательский центр Уральского отделения Российской академии наук, г. Оренбург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программе «Обучение современным методам анализа биологических объектов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Проведены научные исследования по созданию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современных селекционных форм ярового ячменя и яровой пшеницы,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подобраны родительские формы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гибридизации,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проведена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гибридизации,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проведено изучение гибридных линий в  конкурсном сортоиспытании, изучена полевая устойчивость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абиотическим и биотическим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стрессам (1этап)</a:t>
            </a:r>
          </a:p>
        </p:txBody>
      </p:sp>
    </p:spTree>
    <p:extLst>
      <p:ext uri="{BB962C8B-B14F-4D97-AF65-F5344CB8AC3E}">
        <p14:creationId xmlns:p14="http://schemas.microsoft.com/office/powerpoint/2010/main" val="96005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44F5C5B-629A-4995-B9D7-F88479EB6681}"/>
              </a:ext>
            </a:extLst>
          </p:cNvPr>
          <p:cNvSpPr txBox="1"/>
          <p:nvPr/>
        </p:nvSpPr>
        <p:spPr>
          <a:xfrm>
            <a:off x="11328" y="0"/>
            <a:ext cx="12180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algn="ctr">
              <a:tabLst>
                <a:tab pos="10226675" algn="l"/>
              </a:tabLst>
            </a:pPr>
            <a:r>
              <a:rPr lang="ru-RU" sz="2000" b="1" dirty="0" smtClean="0">
                <a:solidFill>
                  <a:srgbClr val="283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деятельности селекционного центра за 2021 год</a:t>
            </a:r>
            <a:endParaRPr lang="ru-RU" sz="2000" b="1" dirty="0">
              <a:solidFill>
                <a:srgbClr val="283B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650" y="1030845"/>
            <a:ext cx="1017604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600" b="1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Плановые показатели: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Созданы селекционно-семеноводческие и селекционно-племенные центры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области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сельского хозяйства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создания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внедрения в агропромышленный комплекс современных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технологий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основе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собственных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разработок научных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 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исследователей в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возрасте до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лет в общей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численности работников селекционно-семеноводческого, селекционно-племенного центра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работников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селекционно-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семеноводческого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селекционно- племенного центра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прошедших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по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программам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квалификации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</a:t>
            </a:r>
            <a:endParaRPr lang="ru-RU" sz="1600" dirty="0">
              <a:solidFill>
                <a:srgbClr val="0102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650" y="3685949"/>
            <a:ext cx="1123229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600" b="1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Достигнутые результаты: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 селекционно-семеноводческий центр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области сельского хозяйства для создания и внедрения в агропромышленный комплекс современных технологий на основе собственных разработок научных и образовательных организаций 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исследователей в возрасте до 39 лет в общей численности работников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селекционно-семеноводческого центра составила 22%</a:t>
            </a:r>
            <a:endParaRPr lang="ru-RU" sz="1600" dirty="0">
              <a:solidFill>
                <a:srgbClr val="0102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сотрудника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селекционно-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семеноводческого центра прошли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по программам повышения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квалификации</a:t>
            </a:r>
            <a:endParaRPr lang="ru-RU" sz="1600" dirty="0">
              <a:solidFill>
                <a:srgbClr val="0102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138233"/>
              </p:ext>
            </p:extLst>
          </p:nvPr>
        </p:nvGraphicFramePr>
        <p:xfrm>
          <a:off x="10579693" y="1123957"/>
          <a:ext cx="114171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1714">
                  <a:extLst>
                    <a:ext uri="{9D8B030D-6E8A-4147-A177-3AD203B41FA5}">
                      <a16:colId xmlns:a16="http://schemas.microsoft.com/office/drawing/2014/main" val="3549203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rgbClr val="01024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600" kern="1200" dirty="0" smtClean="0">
                        <a:solidFill>
                          <a:srgbClr val="01024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600" kern="1200" dirty="0" smtClean="0">
                        <a:solidFill>
                          <a:srgbClr val="01024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b="0" kern="1200" dirty="0" smtClean="0">
                          <a:solidFill>
                            <a:srgbClr val="01024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ru-RU" sz="1600" b="0" kern="1200" dirty="0">
                        <a:solidFill>
                          <a:srgbClr val="01024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84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rgbClr val="01024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rgbClr val="01024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12%</a:t>
                      </a:r>
                      <a:endParaRPr lang="ru-RU" sz="1600" kern="1200" dirty="0">
                        <a:solidFill>
                          <a:srgbClr val="01024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56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600" kern="1200" dirty="0" smtClean="0">
                        <a:solidFill>
                          <a:srgbClr val="01024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ru-RU" sz="1600" kern="1200" dirty="0" smtClean="0">
                        <a:solidFill>
                          <a:srgbClr val="01024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ru-RU" sz="1600" kern="1200" dirty="0" smtClean="0">
                          <a:solidFill>
                            <a:srgbClr val="010243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</a:t>
                      </a:r>
                      <a:endParaRPr lang="ru-RU" sz="1600" kern="1200" dirty="0">
                        <a:solidFill>
                          <a:srgbClr val="010243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580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8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44F5C5B-629A-4995-B9D7-F88479EB6681}"/>
              </a:ext>
            </a:extLst>
          </p:cNvPr>
          <p:cNvSpPr txBox="1"/>
          <p:nvPr/>
        </p:nvSpPr>
        <p:spPr>
          <a:xfrm>
            <a:off x="11328" y="0"/>
            <a:ext cx="12180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7313" algn="ctr">
              <a:tabLst>
                <a:tab pos="10226675" algn="l"/>
              </a:tabLst>
            </a:pPr>
            <a:r>
              <a:rPr lang="ru-RU" sz="2000" b="1" dirty="0" smtClean="0">
                <a:solidFill>
                  <a:srgbClr val="283B8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Планы деятельности селекционного центра за 2022 год</a:t>
            </a:r>
            <a:endParaRPr lang="ru-RU" sz="2000" b="1" dirty="0">
              <a:solidFill>
                <a:srgbClr val="283B8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95" y="550432"/>
            <a:ext cx="11318793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600" b="1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Планируемые мероприятия: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селекционной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техники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лабораторного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оборудования для создания и внедрения современных технологий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выполняемые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средств гранта,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числе: лиофильная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сушилка, Система </a:t>
            </a:r>
            <a:r>
              <a:rPr lang="ru-RU" sz="1600" dirty="0" err="1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видеодокументаци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sz="1600" dirty="0" err="1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Molecular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Imager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XR»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600" dirty="0" err="1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трансиллюминатором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(или аналог), центрифуга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плашечная, селекционная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сеялка, пресс для макаронных изделий,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измеритель деформации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клейковины, Комбайн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340.</a:t>
            </a:r>
            <a:endParaRPr lang="ru-RU" sz="1600" dirty="0" smtClean="0">
              <a:solidFill>
                <a:srgbClr val="0102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Приобретение селекционной техники, лабораторного оборудования для создания и внедрения современных технологий, выполняемые за счет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внебюджетных источников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числе: плуг, сеялка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овышение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квалификации сотрудников центра по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направлению «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современным методам анализа биологических объектов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».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научных исследований и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новых технологий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области селекции.</a:t>
            </a:r>
            <a:endParaRPr lang="ru-RU" sz="1600" dirty="0">
              <a:solidFill>
                <a:srgbClr val="0102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7295" y="3617938"/>
            <a:ext cx="10176043" cy="2949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ru-RU" sz="1600" b="1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Плановые показатели: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производства оригинальных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элитных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семян зерновые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зернобобовые,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менее 173 тонн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реализации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оригинальных и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элитных семян зерновые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зернобобовые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менее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153 тонн</a:t>
            </a:r>
            <a:endParaRPr lang="ru-RU" sz="1600" dirty="0">
              <a:solidFill>
                <a:srgbClr val="0102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результатов интеллектуальной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включая селекционные достижения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полученных в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деятельности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программы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создания и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центра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менее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исследователей в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возрасте до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лет в общей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численности работников селекционно-семеноводческого центра, не менее 15%</a:t>
            </a:r>
          </a:p>
          <a:p>
            <a:pPr marL="285750" indent="-285750">
              <a:spcAft>
                <a:spcPts val="1000"/>
              </a:spcAft>
              <a:buBlip>
                <a:blip r:embed="rId2"/>
              </a:buBlip>
            </a:pP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работников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селекционно- семеноводческого центра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прошедших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по 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программам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повышения квалификации</a:t>
            </a:r>
            <a:r>
              <a:rPr lang="ru-RU" sz="1600" dirty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 </a:t>
            </a:r>
            <a:r>
              <a:rPr lang="ru-RU" sz="1600" dirty="0" smtClean="0">
                <a:solidFill>
                  <a:srgbClr val="0102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менее 1</a:t>
            </a:r>
            <a:endParaRPr lang="ru-RU" sz="1600" dirty="0">
              <a:solidFill>
                <a:srgbClr val="0102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24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487</Words>
  <Application>Microsoft Office PowerPoint</Application>
  <PresentationFormat>Широкоэкранный</PresentationFormat>
  <Paragraphs>45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101</cp:revision>
  <cp:lastPrinted>2020-10-15T12:39:25Z</cp:lastPrinted>
  <dcterms:created xsi:type="dcterms:W3CDTF">2020-07-14T07:24:16Z</dcterms:created>
  <dcterms:modified xsi:type="dcterms:W3CDTF">2022-05-25T10:44:15Z</dcterms:modified>
</cp:coreProperties>
</file>